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32"/>
  </p:notesMasterIdLst>
  <p:sldIdLst>
    <p:sldId id="277" r:id="rId2"/>
    <p:sldId id="279" r:id="rId3"/>
    <p:sldId id="284" r:id="rId4"/>
    <p:sldId id="282" r:id="rId5"/>
    <p:sldId id="281" r:id="rId6"/>
    <p:sldId id="280" r:id="rId7"/>
    <p:sldId id="285" r:id="rId8"/>
    <p:sldId id="263" r:id="rId9"/>
    <p:sldId id="286" r:id="rId10"/>
    <p:sldId id="256" r:id="rId11"/>
    <p:sldId id="257" r:id="rId12"/>
    <p:sldId id="258" r:id="rId13"/>
    <p:sldId id="259" r:id="rId14"/>
    <p:sldId id="26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88" r:id="rId26"/>
    <p:sldId id="289" r:id="rId27"/>
    <p:sldId id="290" r:id="rId28"/>
    <p:sldId id="287" r:id="rId29"/>
    <p:sldId id="275" r:id="rId30"/>
    <p:sldId id="276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val="1"/>
      </p:ext>
    </p:extLst>
  </p:showPr>
  <p:extLs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555D744-8D03-4EA0-923F-6168007CF59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5F600DC-0075-44B7-8432-0DF4E95EA7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w="sm" len="sm"/>
              <a:tailEnd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21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-594" y="-126"/>
      </p:cViewPr>
      <p:guideLst>
        <p:guide orient="horz" pos="161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w="sm" len="sm"/>
            <a:tailEnd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6039c6a47_1_8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6039c6a47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48c18fda2_0_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48c18fd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47f7a43dc_0_14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147f7a43d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60dfca4eb_1_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60dfca4eb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48c18fda2_0_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148c18fda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48c18fda2_0_1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148c18fda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47f7a43dc_0_14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47f7a43d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5fba41c70_0_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15fba41c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60e4179fe_1_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160e4179f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6079c7a40_0_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6079c7a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47f7a43dc_3_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47f7a43d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5f26255ca_0_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5f26255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6039c6a47_1_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6039c6a4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6039c6a47_1_1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6039c6a47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6039c6a47_1_6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16039c6a47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48c18fda2_0_3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48c18fda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47f7a43dc_0_13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147f7a43dc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47f7a43dc_0_13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47f7a43d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7VjGjX2YNXxA76FX2msejEkQUl4LyB1s/edit?usp=sharing&amp;ouid=108974066442829991290&amp;rtpof=true&amp;sd=tru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hyperlink" Target="https://docs.google.com/document/d/16qQ_qg-whUUFqFattMqcBQeEvDDd6SPr/edit?usp=sharing&amp;ouid=108974066442829991290&amp;rtpof=true&amp;sd=true" TargetMode="External"/><Relationship Id="rId4" Type="http://schemas.openxmlformats.org/officeDocument/2006/relationships/hyperlink" Target="https://docs.google.com/document/d/1wRMcWLCaQdGRzKB5SVvb7-ibq4mNpjYW/edit?usp=sharing&amp;ouid=108974066442829991290&amp;rtpof=true&amp;sd=tru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3S0NELdwmMGaozdIZo11fmOq16GW4Uo/edit?usp=sharing&amp;ouid=108974066442829991290&amp;rtpof=true&amp;sd=tru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document/d/1sSaD2szNVUMxgAhPI4m5GPPyESvokn5x/edit?usp=sharing&amp;ouid=108974066442829991290&amp;rtpof=true&amp;sd=true" TargetMode="External"/><Relationship Id="rId5" Type="http://schemas.openxmlformats.org/officeDocument/2006/relationships/hyperlink" Target="https://docs.google.com/document/d/1tDWkjT6v-PcDpTvebqnFA-pL_3BqhT6U/edit?usp=sharing&amp;ouid=108974066442829991290&amp;rtpof=true&amp;sd=true" TargetMode="External"/><Relationship Id="rId4" Type="http://schemas.openxmlformats.org/officeDocument/2006/relationships/hyperlink" Target="https://docs.google.com/document/d/1UDWyxfThbFhd0NsbaihQ46jSjOl4d0k3/edit?usp=sharing&amp;ouid=108974066442829991290&amp;rtpof=true&amp;sd=tru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gqScSUbkKfdLtmEu2oU11ndnNWirSjPP/edit?usp=sharing&amp;ouid=108974066442829991290&amp;rtpof=true&amp;sd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google.com/document/d/10HHaFOBGfWLPeGg2bn4A2kFpFOvBaCWK/edit?usp=sharing&amp;ouid=108974066442829991290&amp;rtpof=true&amp;sd=true" TargetMode="External"/><Relationship Id="rId4" Type="http://schemas.openxmlformats.org/officeDocument/2006/relationships/hyperlink" Target="https://docs.google.com/document/d/1h3vaIRNXd4KahpvDdMmAn0MX8PpJnMW3/edit?usp=sharing&amp;ouid=108974066442829991290&amp;rtpof=true&amp;sd=tru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ADZRDW28IV3Adg5zgV4qj84LreqxFcUv/edit?usp=sharing&amp;ouid=108974066442829991290&amp;rtpof=true&amp;sd=tru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presentation/d/1_gC-Ol7fwXlT3svFqt36ex3yHkAtdRlJ/edit?usp=sharing&amp;ouid=114793405345545675342&amp;rtpof=true&amp;sd=true" TargetMode="External"/><Relationship Id="rId5" Type="http://schemas.openxmlformats.org/officeDocument/2006/relationships/hyperlink" Target="https://www.thinglink.com/card/1175336017738072066" TargetMode="External"/><Relationship Id="rId4" Type="http://schemas.openxmlformats.org/officeDocument/2006/relationships/hyperlink" Target="https://www.thinglink.com/scene/116817421449507635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W81-TYDw3aF3hwWKPM7m7qNXTY_8j13k/edit?usp=sharing&amp;ouid=108974066442829991290&amp;rtpof=true&amp;sd=tru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presentation/d/15iiilEAhWH08ZcETSiUSsY-dLcDOkUmg/edit?usp=sharing&amp;ouid=108974066442829991290&amp;rtpof=true&amp;sd=true" TargetMode="External"/><Relationship Id="rId5" Type="http://schemas.openxmlformats.org/officeDocument/2006/relationships/hyperlink" Target="https://docs.google.com/presentation/d/19kIe_rbSP25n6rHxxa0li4joxePIsFYZ/edit?usp=sharing&amp;ouid=108974066442829991290&amp;rtpof=true&amp;sd=true" TargetMode="External"/><Relationship Id="rId4" Type="http://schemas.openxmlformats.org/officeDocument/2006/relationships/hyperlink" Target="https://drive.google.com/file/d/1Xz92Pm3g1j6MuR5WrbJtGGrWq6doL3QP/view?usp=shari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fxrhK9RgGMXTS48p4hNdVz7d81QtwUXH/edit?usp=sharing&amp;ouid=108974066442829991290&amp;rtpof=true&amp;sd=true" TargetMode="External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document/d/1NNWqom0VFUkKVgU-i6mPHc89ilBoUWmy/edit?usp=sharing&amp;ouid=108974066442829991290&amp;rtpof=true&amp;sd=true" TargetMode="External"/><Relationship Id="rId5" Type="http://schemas.openxmlformats.org/officeDocument/2006/relationships/hyperlink" Target="https://docs.google.com/document/d/1nY7GoBEPmm75iad_QdbGgLRNqGdB9fxK/edit?usp=sharing&amp;ouid=108974066442829991290&amp;rtpof=true&amp;sd=true" TargetMode="External"/><Relationship Id="rId4" Type="http://schemas.openxmlformats.org/officeDocument/2006/relationships/hyperlink" Target="https://docs.google.com/document/d/1r4SnyLjRRPxIwiRCU-aAunq_vg-RiAIb/edit?usp=sharing&amp;ouid=108974066442829991290&amp;rtpof=true&amp;sd=tru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HENATAI3jGTsQ6S-X8yWCpV1TZc3e8eq/edit?usp=sharing&amp;ouid=108974066442829991290&amp;rtpof=true&amp;sd=true" TargetMode="External"/><Relationship Id="rId7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presentation/d/1aEya_g5kuBmagnEC2eICxhxK63fgkIHM/edit?usp=sharing&amp;ouid=108974066442829991290&amp;rtpof=true&amp;sd=true" TargetMode="External"/><Relationship Id="rId5" Type="http://schemas.openxmlformats.org/officeDocument/2006/relationships/hyperlink" Target="https://docs.google.com/presentation/d/18fcJ7QbpVtkyqPLwVlKPobGdm1QUnfGN/edit?usp=sharing&amp;ouid=108974066442829991290&amp;rtpof=true&amp;sd=true" TargetMode="External"/><Relationship Id="rId4" Type="http://schemas.openxmlformats.org/officeDocument/2006/relationships/hyperlink" Target="https://docs.google.com/presentation/d/1flYEVZ2mig7lv8DQxD1B1462wWbDJRqt/edit?usp=sharing&amp;ouid=108974066442829991290&amp;rtpof=true&amp;sd=tru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yAQpbsrfb0" TargetMode="External"/><Relationship Id="rId7" Type="http://schemas.openxmlformats.org/officeDocument/2006/relationships/slide" Target="slide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rive.google.com/file/d/1WeWrCj643xFBipJjLPEziEVBx63cerHx/view?usp=sharing" TargetMode="External"/><Relationship Id="rId5" Type="http://schemas.openxmlformats.org/officeDocument/2006/relationships/hyperlink" Target="https://drive.google.com/file/d/1gA-adZS2k-S4Ze97qNQShw95fTsMbUqm/view?usp=sharing" TargetMode="External"/><Relationship Id="rId4" Type="http://schemas.openxmlformats.org/officeDocument/2006/relationships/hyperlink" Target="https://drive.google.com/file/d/1vgoFKcHb24Ry79DJNQAyx9C6TvduRl10/view?usp=shar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xm42y8O_K9bSUF4TO4rkuLEJ1pcyMWDs/view?usp=sharing" TargetMode="External"/><Relationship Id="rId7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rive.google.com/file/d/1uavxh3NuMVqWdDG-FxfO5qLi-voTjpz9/view?usp=sharing" TargetMode="External"/><Relationship Id="rId5" Type="http://schemas.openxmlformats.org/officeDocument/2006/relationships/hyperlink" Target="https://drive.google.com/file/d/1bpCiEZeNqK3i0Ul4cxNKpwmTFZq-nkde/view?usp=sharing" TargetMode="External"/><Relationship Id="rId4" Type="http://schemas.openxmlformats.org/officeDocument/2006/relationships/hyperlink" Target="https://drive.google.com/file/d/1wkVx_-1qNRjIgpTCRBqCziZLzniZHfBT/view?usp=sharin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9128" y="1071418"/>
            <a:ext cx="7121236" cy="2199515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МАОУ «</a:t>
            </a:r>
            <a:r>
              <a:rPr lang="ru-RU" sz="1800" dirty="0" err="1" smtClean="0"/>
              <a:t>Таптанайская</a:t>
            </a:r>
            <a:r>
              <a:rPr lang="ru-RU" sz="1800" dirty="0" smtClean="0"/>
              <a:t> средняя общеобразовательная школа»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ПРОЕКТ: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dirty="0" smtClean="0"/>
              <a:t>Инновационный </a:t>
            </a:r>
            <a:r>
              <a:rPr lang="ru-RU" dirty="0" smtClean="0"/>
              <a:t>подход к реализации этнокультурного компонента в образовательном и воспитательном </a:t>
            </a:r>
            <a:r>
              <a:rPr lang="ru-RU" dirty="0" smtClean="0"/>
              <a:t>процессе»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878269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25" y="208038"/>
            <a:ext cx="8790151" cy="4727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>
            <a:spLocks noGrp="1"/>
          </p:cNvSpPr>
          <p:nvPr>
            <p:ph type="ctrTitle"/>
          </p:nvPr>
        </p:nvSpPr>
        <p:spPr>
          <a:xfrm>
            <a:off x="254750" y="289075"/>
            <a:ext cx="4060800" cy="42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20" dirty="0">
                <a:solidFill>
                  <a:srgbClr val="783F04"/>
                </a:solidFill>
              </a:rPr>
              <a:t>Цифровые образовательные ресурсы как механизм интеграции национальной культуры в содержание предметных областей</a:t>
            </a:r>
            <a:endParaRPr sz="2920" dirty="0">
              <a:solidFill>
                <a:srgbClr val="783F04"/>
              </a:solidFill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4139900" y="3337000"/>
            <a:ext cx="45663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A61C00"/>
                </a:solidFill>
              </a:rPr>
              <a:t>Жамбалдоржиева Цыцык Дашиевна- заместитель директора по учебно-воспитательной работе</a:t>
            </a:r>
            <a:endParaRPr dirty="0">
              <a:solidFill>
                <a:srgbClr val="A61C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A61C00"/>
                </a:solidFill>
              </a:rPr>
              <a:t>Мархоева Норжимо Кимовна- учитель технологии</a:t>
            </a:r>
            <a:endParaRPr dirty="0">
              <a:solidFill>
                <a:srgbClr val="A61C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dirty="0">
                <a:solidFill>
                  <a:srgbClr val="A61C00"/>
                </a:solidFill>
              </a:rPr>
              <a:t>Дармаева Соелма Дашиевна- учитель информатики</a:t>
            </a:r>
            <a:endParaRPr dirty="0">
              <a:solidFill>
                <a:srgbClr val="A61C00"/>
              </a:solidFill>
            </a:endParaRPr>
          </a:p>
        </p:txBody>
      </p:sp>
      <p:pic>
        <p:nvPicPr>
          <p:cNvPr id="131" name="Google Shape;131;p13"/>
          <p:cNvPicPr preferRelativeResize="0"/>
          <p:nvPr/>
        </p:nvPicPr>
        <p:blipFill rotWithShape="1">
          <a:blip r:embed="rId4">
            <a:alphaModFix/>
          </a:blip>
          <a:srcRect l="15527" t="27481" r="11845" b="6837"/>
          <a:stretch/>
        </p:blipFill>
        <p:spPr>
          <a:xfrm>
            <a:off x="5141662" y="614688"/>
            <a:ext cx="2270976" cy="2716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ctrTitle"/>
          </p:nvPr>
        </p:nvSpPr>
        <p:spPr>
          <a:xfrm>
            <a:off x="1891350" y="997926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Задачи:</a:t>
            </a:r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1"/>
          </p:nvPr>
        </p:nvSpPr>
        <p:spPr>
          <a:xfrm>
            <a:off x="500050" y="1672250"/>
            <a:ext cx="8222100" cy="2079600"/>
          </a:xfrm>
          <a:prstGeom prst="rect">
            <a:avLst/>
          </a:prstGeom>
        </p:spPr>
        <p:txBody>
          <a:bodyPr wrap="square" lIns="91425" tIns="91425" rIns="91425" bIns="91425" anchor="t" anchorCtr="0">
            <a:normAutofit fontScale="85000" lnSpcReduction="10000"/>
          </a:bodyPr>
          <a:lstStyle/>
          <a:p>
            <a:pPr marL="0" lvl="0" indent="-2286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ru" sz="7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-  </a:t>
            </a:r>
            <a:r>
              <a:rPr lang="ru" sz="1933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внедрить этнокультурный компонент в содержание предметных областей;</a:t>
            </a:r>
          </a:p>
          <a:p>
            <a:pPr marL="0" lvl="0" indent="-2286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ru" sz="1533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ru" sz="1233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      - </a:t>
            </a:r>
            <a:r>
              <a:rPr lang="ru" sz="1933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использовать цифровые образовательные ресурсы для интеграции национальной культуры в  </a:t>
            </a:r>
          </a:p>
          <a:p>
            <a:pPr marL="0" lvl="0" indent="-2286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ru" sz="1933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 учебно-воспитательный процесс.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  <a:defRPr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38" name="Google Shape;138;p14"/>
          <p:cNvPicPr/>
          <p:nvPr/>
        </p:nvPicPr>
        <p:blipFill rotWithShape="1">
          <a:blip r:embed="rId3">
            <a:alphaModFix/>
          </a:blip>
          <a:stretch>
            <a:fillRect/>
          </a:stretch>
        </p:blipFill>
        <p:spPr>
          <a:xfrm>
            <a:off x="4932278" y="2885400"/>
            <a:ext cx="3789872" cy="191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subTitle" idx="1"/>
          </p:nvPr>
        </p:nvSpPr>
        <p:spPr>
          <a:xfrm>
            <a:off x="2127825" y="9809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960" b="1"/>
              <a:t>Интеграция этнокультурного компонента может осуществляться по двум направлениям.</a:t>
            </a:r>
            <a:endParaRPr sz="1960" b="1"/>
          </a:p>
        </p:txBody>
      </p:sp>
      <p:sp>
        <p:nvSpPr>
          <p:cNvPr id="144" name="Google Shape;144;p15"/>
          <p:cNvSpPr txBox="1"/>
          <p:nvPr/>
        </p:nvSpPr>
        <p:spPr>
          <a:xfrm>
            <a:off x="568200" y="1633813"/>
            <a:ext cx="814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latin typeface="Calibri"/>
                <a:ea typeface="Calibri"/>
                <a:cs typeface="Calibri"/>
                <a:sym typeface="Calibri"/>
              </a:rPr>
              <a:t>      Первое направление</a:t>
            </a:r>
            <a:r>
              <a:rPr lang="ru" sz="1700">
                <a:latin typeface="Calibri"/>
                <a:ea typeface="Calibri"/>
                <a:cs typeface="Calibri"/>
                <a:sym typeface="Calibri"/>
              </a:rPr>
              <a:t> связано с включением краеведческой информации в содержание предметных областей, таких как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827350" y="2472075"/>
            <a:ext cx="1635000" cy="4485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2799988" y="2472075"/>
            <a:ext cx="1635000" cy="4485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4772625" y="2472075"/>
            <a:ext cx="1553100" cy="4485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6766950" y="2472075"/>
            <a:ext cx="1635000" cy="4485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6766950" y="2457825"/>
            <a:ext cx="1635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Искусство</a:t>
            </a:r>
            <a:endParaRPr sz="1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4722813" y="2457825"/>
            <a:ext cx="1635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Литература</a:t>
            </a:r>
            <a:endParaRPr sz="19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2824900" y="2457825"/>
            <a:ext cx="1635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География</a:t>
            </a:r>
            <a:endParaRPr sz="19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877175" y="2457825"/>
            <a:ext cx="1635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История</a:t>
            </a:r>
            <a:endParaRPr sz="19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568200" y="3179825"/>
            <a:ext cx="783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Calibri"/>
                <a:ea typeface="Calibri"/>
                <a:cs typeface="Calibri"/>
                <a:sym typeface="Calibri"/>
              </a:rPr>
              <a:t>       На этих уроках с помощью цифровых образовательных ресурсов мы вводим фрагментарно интересный краеведческий материал.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" name="Google Shape;154;p15"/>
          <p:cNvCxnSpPr/>
          <p:nvPr/>
        </p:nvCxnSpPr>
        <p:spPr>
          <a:xfrm>
            <a:off x="408700" y="1036675"/>
            <a:ext cx="8353200" cy="3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15"/>
          <p:cNvCxnSpPr/>
          <p:nvPr/>
        </p:nvCxnSpPr>
        <p:spPr>
          <a:xfrm>
            <a:off x="357375" y="4029950"/>
            <a:ext cx="8353200" cy="3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/>
          <p:nvPr/>
        </p:nvSpPr>
        <p:spPr>
          <a:xfrm>
            <a:off x="249200" y="208425"/>
            <a:ext cx="8672100" cy="44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latin typeface="Calibri"/>
                <a:ea typeface="Calibri"/>
                <a:cs typeface="Calibri"/>
                <a:sym typeface="Calibri"/>
              </a:rPr>
              <a:t>      10–15% </a:t>
            </a:r>
            <a:r>
              <a:rPr lang="ru" sz="1700">
                <a:latin typeface="Calibri"/>
                <a:ea typeface="Calibri"/>
                <a:cs typeface="Calibri"/>
                <a:sym typeface="Calibri"/>
              </a:rPr>
              <a:t> всего учебного времени отводится на изучение национальной культуры.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568200" y="3179825"/>
            <a:ext cx="7833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2" name="Google Shape;162;p16"/>
          <p:cNvGraphicFramePr/>
          <p:nvPr/>
        </p:nvGraphicFramePr>
        <p:xfrm>
          <a:off x="371950" y="654825"/>
          <a:ext cx="8375925" cy="4023050"/>
        </p:xfrm>
        <a:graphic>
          <a:graphicData uri="http://schemas.openxmlformats.org/drawingml/2006/table">
            <a:tbl>
              <a:tblPr>
                <a:noFill/>
                <a:tableStyleId>{75F600DC-0075-44B7-8432-0DF4E95EA71A}</a:tableStyleId>
              </a:tblPr>
              <a:tblGrid>
                <a:gridCol w="133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0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4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41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Предмет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Класс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Тема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/>
                        <a:t>Этнокультурный компонент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5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/>
                        <a:t>ОДКНР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5,9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В мире культуры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Традиционная культура бурят.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Нравственные ценности российского народа.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Духовно-нравственные ценности внутрисемейских отношений в бурятском обществе.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17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/>
                        <a:t>Изобразительное искусство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6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Линии и ее выразительные возможности.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Бурятские орнаменты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Вглядываясь в человека:портрет.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Художники Бурятии.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797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/>
                        <a:t>Обществознание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8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Человек-личность.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Сильная личность - какая она?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Герой России Алдар Цыденжапов - яркий пример сильной личности.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Мораль.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Кодекс чести. “Великая яса Чингисхана”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42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/>
                        <a:t>Литература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5-9 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Внеклассное чтение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Путеводная звезда. Хандажаб Будаева.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Певец родного края. Жамсо Тумунов.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/>
                        <a:t>Технология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5-8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Проектная и исследовательская работа. Внеурочная деятельность.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Дэгэл.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/>
          <p:nvPr/>
        </p:nvSpPr>
        <p:spPr>
          <a:xfrm>
            <a:off x="892950" y="368825"/>
            <a:ext cx="7221000" cy="434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892950" y="1594350"/>
            <a:ext cx="5088000" cy="400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" name="Google Shape;192;p19"/>
          <p:cNvSpPr/>
          <p:nvPr/>
        </p:nvSpPr>
        <p:spPr>
          <a:xfrm>
            <a:off x="892950" y="2098050"/>
            <a:ext cx="5088000" cy="4002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3" name="Google Shape;193;p19"/>
          <p:cNvSpPr/>
          <p:nvPr/>
        </p:nvSpPr>
        <p:spPr>
          <a:xfrm>
            <a:off x="892950" y="2601775"/>
            <a:ext cx="5088000" cy="4002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892950" y="3120050"/>
            <a:ext cx="5088000" cy="4002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922950" y="1603025"/>
            <a:ext cx="5028000" cy="374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79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проектная деятельность</a:t>
            </a:r>
            <a:r>
              <a:rPr lang="ru-RU" altLang="en-US" sz="1679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96" name="Google Shape;196;p19"/>
          <p:cNvSpPr txBox="1"/>
          <p:nvPr/>
        </p:nvSpPr>
        <p:spPr>
          <a:xfrm>
            <a:off x="892950" y="2092200"/>
            <a:ext cx="5028000" cy="39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79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исследовательская деятельность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922950" y="2613400"/>
            <a:ext cx="5028000" cy="39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79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поисковая деятельность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892950" y="3120050"/>
            <a:ext cx="5028000" cy="39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79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творческая деятельность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9"/>
          <p:cNvSpPr/>
          <p:nvPr/>
        </p:nvSpPr>
        <p:spPr>
          <a:xfrm rot="16200000">
            <a:off x="6338853" y="2346127"/>
            <a:ext cx="4086296" cy="391501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lvl="0" algn="ctr">
              <a:defRPr/>
            </a:pPr>
            <a:r>
              <a:rPr b="0" i="0">
                <a:solidFill>
                  <a:srgbClr val="E06666"/>
                </a:solidFill>
                <a:latin typeface="Arial"/>
              </a:rPr>
              <a:t>РАЗВИТИЕ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 txBox="1">
            <a:spLocks noGrp="1"/>
          </p:cNvSpPr>
          <p:nvPr>
            <p:ph type="ctrTitle"/>
          </p:nvPr>
        </p:nvSpPr>
        <p:spPr>
          <a:xfrm>
            <a:off x="1743775" y="200725"/>
            <a:ext cx="6736800" cy="1417500"/>
          </a:xfrm>
          <a:prstGeom prst="rect">
            <a:avLst/>
          </a:prstGeom>
        </p:spPr>
        <p:txBody>
          <a:bodyPr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0000"/>
              <a:buNone/>
              <a:defRPr/>
            </a:pPr>
            <a:r>
              <a:rPr lang="ru" sz="3220"/>
              <a:t>Информационный банк интерактивного содержания по бурятскому языку</a:t>
            </a:r>
            <a:endParaRPr sz="3220"/>
          </a:p>
        </p:txBody>
      </p:sp>
      <p:sp>
        <p:nvSpPr>
          <p:cNvPr id="223" name="Google Shape;223;p21">
            <a:hlinkClick r:id="" action="ppaction://hlinkshowjump?jump=nextslide"/>
          </p:cNvPr>
          <p:cNvSpPr/>
          <p:nvPr/>
        </p:nvSpPr>
        <p:spPr>
          <a:xfrm>
            <a:off x="564500" y="2069950"/>
            <a:ext cx="1706100" cy="2007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4" name="Google Shape;224;p21">
            <a:hlinkClick r:id="rId3" action="ppaction://hlinksldjump"/>
          </p:cNvPr>
          <p:cNvSpPr/>
          <p:nvPr/>
        </p:nvSpPr>
        <p:spPr>
          <a:xfrm>
            <a:off x="6925025" y="2069950"/>
            <a:ext cx="1706100" cy="2007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5" name="Google Shape;225;p21">
            <a:hlinkClick r:id="rId4" action="ppaction://hlinksldjump"/>
          </p:cNvPr>
          <p:cNvSpPr/>
          <p:nvPr/>
        </p:nvSpPr>
        <p:spPr>
          <a:xfrm>
            <a:off x="4802738" y="2091450"/>
            <a:ext cx="1706100" cy="2007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6" name="Google Shape;226;p21">
            <a:hlinkClick r:id="rId5" action="ppaction://hlinksldjump"/>
          </p:cNvPr>
          <p:cNvSpPr/>
          <p:nvPr/>
        </p:nvSpPr>
        <p:spPr>
          <a:xfrm>
            <a:off x="2680475" y="2091450"/>
            <a:ext cx="1706100" cy="2007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BF9000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7" name="Google Shape;227;p21"/>
          <p:cNvSpPr txBox="1"/>
          <p:nvPr/>
        </p:nvSpPr>
        <p:spPr>
          <a:xfrm flipH="1">
            <a:off x="653000" y="2571750"/>
            <a:ext cx="1586100" cy="10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>
                <a:latin typeface="Calibri"/>
                <a:ea typeface="Calibri"/>
                <a:cs typeface="Calibri"/>
                <a:sym typeface="Calibri"/>
                <a:hlinkClick r:id="rId6" action="ppaction://hlinksldjump"/>
              </a:rPr>
              <a:t>Электронные издания контроля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1"/>
          <p:cNvSpPr txBox="1"/>
          <p:nvPr/>
        </p:nvSpPr>
        <p:spPr>
          <a:xfrm>
            <a:off x="2728175" y="2565700"/>
            <a:ext cx="1617000" cy="10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>
                <a:latin typeface="Calibri"/>
                <a:ea typeface="Calibri"/>
                <a:cs typeface="Calibri"/>
                <a:sym typeface="Calibri"/>
                <a:hlinkClick r:id="rId5" action="ppaction://hlinksldjump"/>
              </a:rPr>
              <a:t>ЦОР с текстовой информацией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4870700" y="2565700"/>
            <a:ext cx="1570200" cy="1015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>
                <a:latin typeface="Calibri"/>
                <a:ea typeface="Calibri"/>
                <a:cs typeface="Calibri"/>
                <a:sym typeface="Calibri"/>
                <a:hlinkClick r:id="rId4" action="ppaction://hlinksldjump"/>
              </a:rPr>
              <a:t>ЦОР с визуальной информацией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1"/>
          <p:cNvSpPr txBox="1"/>
          <p:nvPr/>
        </p:nvSpPr>
        <p:spPr>
          <a:xfrm rot="10800000" flipH="1">
            <a:off x="6987600" y="2571750"/>
            <a:ext cx="13674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1"/>
          <p:cNvSpPr txBox="1"/>
          <p:nvPr/>
        </p:nvSpPr>
        <p:spPr>
          <a:xfrm>
            <a:off x="6966425" y="2571750"/>
            <a:ext cx="1617000" cy="101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>
                <a:latin typeface="Calibri"/>
                <a:ea typeface="Calibri"/>
                <a:cs typeface="Calibri"/>
                <a:sym typeface="Calibri"/>
                <a:hlinkClick r:id="rId3" action="ppaction://hlinksldjump"/>
              </a:rPr>
              <a:t>ЦОР с аудио и видео информацией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>
            <a:spLocks noGrp="1"/>
          </p:cNvSpPr>
          <p:nvPr>
            <p:ph type="title"/>
          </p:nvPr>
        </p:nvSpPr>
        <p:spPr>
          <a:xfrm>
            <a:off x="819150" y="401450"/>
            <a:ext cx="75057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Электронные издания контроля</a:t>
            </a:r>
            <a:endParaRPr sz="5400">
              <a:solidFill>
                <a:srgbClr val="BF9000"/>
              </a:solidFill>
            </a:endParaRPr>
          </a:p>
        </p:txBody>
      </p:sp>
      <p:graphicFrame>
        <p:nvGraphicFramePr>
          <p:cNvPr id="237" name="Google Shape;237;p22"/>
          <p:cNvGraphicFramePr/>
          <p:nvPr/>
        </p:nvGraphicFramePr>
        <p:xfrm>
          <a:off x="629100" y="1242025"/>
          <a:ext cx="8076725" cy="3570774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486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7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4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7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26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21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97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56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81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Предметная область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6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Цырен – Базар Бадмаев «Будамшуугай орон нютагаар Сережын аяншалга»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тест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класс.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Родная литература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Базарова Л.Т.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https://docs.google.com/document/d/17VjGjX2YNXxA76FX2msejEkQUl4LyB1s/edit?usp=sharing&amp;ouid=108974066442829991290&amp;rtpof=true&amp;sd=true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9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Хэлэлгын хубинууд. Юумэнэй нэрын падеждэ хубилалга. Дахуул үгэнүүд.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тест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Бур.яз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Базарова Л.Т.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https://docs.google.com/document/d/1wRMcWLCaQdGRzKB5SVvb7-ibq4mNpjYW/edit?usp=sharing&amp;ouid=108974066442829991290&amp;rtpof=true&amp;sd=true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3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Юрын мэдуулэл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тест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Бур.яз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Базарова Л.Т.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https://docs.google.com/document/d/16qQ_qg-whUUFqFattMqcBQeEvDDd6SPr/edit?usp=sharing&amp;ouid=108974066442829991290&amp;rtpof=true&amp;sd=true</a:t>
                      </a:r>
                      <a:r>
                        <a:rPr lang="ru" sz="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38" name="Google Shape;238;p22"/>
          <p:cNvSpPr txBox="1"/>
          <p:nvPr/>
        </p:nvSpPr>
        <p:spPr>
          <a:xfrm>
            <a:off x="3817425" y="890725"/>
            <a:ext cx="13512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Паспорт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7953600" y="565125"/>
            <a:ext cx="62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вверх</a:t>
            </a:r>
            <a:endParaRPr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2">
            <a:hlinkClick r:id="rId6" action="ppaction://hlinksldjump"/>
          </p:cNvPr>
          <p:cNvSpPr/>
          <p:nvPr/>
        </p:nvSpPr>
        <p:spPr>
          <a:xfrm>
            <a:off x="8066550" y="401450"/>
            <a:ext cx="714900" cy="6774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"/>
          <p:cNvSpPr txBox="1">
            <a:spLocks noGrp="1"/>
          </p:cNvSpPr>
          <p:nvPr>
            <p:ph type="title"/>
          </p:nvPr>
        </p:nvSpPr>
        <p:spPr>
          <a:xfrm>
            <a:off x="819150" y="388900"/>
            <a:ext cx="75057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9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ЦОР с текстовой информацией</a:t>
            </a:r>
            <a:r>
              <a:rPr lang="ru" sz="3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500"/>
          </a:p>
        </p:txBody>
      </p:sp>
      <p:graphicFrame>
        <p:nvGraphicFramePr>
          <p:cNvPr id="246" name="Google Shape;246;p23"/>
          <p:cNvGraphicFramePr/>
          <p:nvPr/>
        </p:nvGraphicFramePr>
        <p:xfrm>
          <a:off x="453475" y="1231275"/>
          <a:ext cx="8264925" cy="3413494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487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2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32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08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48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Предметная область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5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Сагаалган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Внеклассное мероприятие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Родной языке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Базарова Л.Т.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https://docs.google.com/document/d/1U3S0NELdwmMGaozdIZo11fmOq16GW4Uo/edit?usp=sharing&amp;ouid=108974066442829991290&amp;rtpof=true&amp;sd=true</a:t>
                      </a:r>
                      <a:r>
                        <a:rPr lang="ru" sz="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Буряад хэлэн баян да!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Викторина.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Базарова Л.Т.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https://docs.google.com/document/d/1UDWyxfThbFhd0NsbaihQ46jSjOl4d0k3/edit?usp=sharing&amp;ouid=108974066442829991290&amp;rtpof=true&amp;sd=true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«Эжын hургаал – эрдэни, абын hургаал - алтан».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Бур.яз, родная литература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Базарова Л.Т.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https://docs.google.com/document/d/1tDWkjT6v-PcDpTvebqnFA-pL_3BqhT6U/edit?usp=sharing&amp;ouid=108974066442829991290&amp;rtpof=true&amp;sd=true</a:t>
                      </a:r>
                      <a:r>
                        <a:rPr lang="ru" sz="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4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ОДКНР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ОДКНР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Мижитдоржиев Д.Д.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https://docs.google.com/document/d/1sSaD2szNVUMxgAhPI4m5GPPyESvokn5x/edit?usp=sharing&amp;ouid=108974066442829991290&amp;rtpof=true&amp;sd=true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47" name="Google Shape;247;p23"/>
          <p:cNvSpPr txBox="1"/>
          <p:nvPr/>
        </p:nvSpPr>
        <p:spPr>
          <a:xfrm>
            <a:off x="3061000" y="878150"/>
            <a:ext cx="16557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Паспорт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23">
            <a:hlinkClick r:id="" action="ppaction://hlinkshowjump?jump=nextslide"/>
          </p:cNvPr>
          <p:cNvSpPr/>
          <p:nvPr/>
        </p:nvSpPr>
        <p:spPr>
          <a:xfrm>
            <a:off x="7952800" y="521200"/>
            <a:ext cx="765600" cy="400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>
            <a:spLocks noGrp="1"/>
          </p:cNvSpPr>
          <p:nvPr>
            <p:ph type="title"/>
          </p:nvPr>
        </p:nvSpPr>
        <p:spPr>
          <a:xfrm>
            <a:off x="819150" y="388900"/>
            <a:ext cx="75057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9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ЦОР с текстовой информацией </a:t>
            </a:r>
            <a:endParaRPr sz="5500">
              <a:solidFill>
                <a:srgbClr val="BF9000"/>
              </a:solidFill>
            </a:endParaRPr>
          </a:p>
        </p:txBody>
      </p:sp>
      <p:graphicFrame>
        <p:nvGraphicFramePr>
          <p:cNvPr id="254" name="Google Shape;254;p24"/>
          <p:cNvGraphicFramePr/>
          <p:nvPr/>
        </p:nvGraphicFramePr>
        <p:xfrm>
          <a:off x="453475" y="1231275"/>
          <a:ext cx="8264925" cy="3255555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487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2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32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08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48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Предметная область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5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Нэгэ түрэл гэшүүдэй сэглэлтын тэмдэгүүд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Урок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6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https://docs.google.com/document/d/1gqScSUbkKfdLtmEu2oU11ndnNWirSjPP/edit?usp=sharing&amp;ouid=108974066442829991290&amp;rtpof=true&amp;sd=true</a:t>
                      </a:r>
                      <a:r>
                        <a:rPr lang="ru" sz="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1400"/>
                        </a:spcBef>
                        <a:spcAft>
                          <a:spcPts val="1400"/>
                        </a:spcAft>
                        <a:buNone/>
                      </a:pPr>
                      <a:r>
                        <a:rPr lang="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Ёhо заншал 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Урок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3-4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https://docs.google.com/document/d/1h3vaIRNXd4KahpvDdMmAn0MX8PpJnMW3/edit?usp=sharing&amp;ouid=108974066442829991290&amp;rtpof=true&amp;sd=true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Рабочая программа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https://docs.google.com/document/d/10HHaFOBGfWLPeGg2bn4A2kFpFOvBaCWK/edit?usp=sharing&amp;ouid=108974066442829991290&amp;rtpof=true&amp;sd=true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5" name="Google Shape;255;p24"/>
          <p:cNvSpPr txBox="1"/>
          <p:nvPr/>
        </p:nvSpPr>
        <p:spPr>
          <a:xfrm>
            <a:off x="3061000" y="878150"/>
            <a:ext cx="16557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Паспорт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24">
            <a:hlinkClick r:id="" action="ppaction://hlinkshowjump?jump=nextslide"/>
          </p:cNvPr>
          <p:cNvSpPr/>
          <p:nvPr/>
        </p:nvSpPr>
        <p:spPr>
          <a:xfrm>
            <a:off x="7952800" y="521200"/>
            <a:ext cx="765600" cy="400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859338" y="347500"/>
            <a:ext cx="7505700" cy="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ЦОР с визуальной информацией</a:t>
            </a:r>
            <a:endParaRPr sz="3500">
              <a:solidFill>
                <a:srgbClr val="BF9000"/>
              </a:solidFill>
            </a:endParaRPr>
          </a:p>
        </p:txBody>
      </p:sp>
      <p:graphicFrame>
        <p:nvGraphicFramePr>
          <p:cNvPr id="262" name="Google Shape;262;p25"/>
          <p:cNvGraphicFramePr/>
          <p:nvPr/>
        </p:nvGraphicFramePr>
        <p:xfrm>
          <a:off x="300950" y="1116500"/>
          <a:ext cx="8622475" cy="3376560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508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9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34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178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2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150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348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92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№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Тема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Вид разработки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Класс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Предметная область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Автор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Год разработки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Ссылка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2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Сагаан эдеэн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Презентация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Базарова Л.Т.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https://docs.google.com/presentation/d/1ADZRDW28IV3Adg5zgV4qj84LreqxFcUv/edit?usp=sharing&amp;ouid=108974066442829991290&amp;rtpof=true&amp;sd=true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Хандажаб Будаева</a:t>
                      </a:r>
                      <a:endParaRPr sz="13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Интерактивный плакат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уншалга, русская литература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Мархоева Н.К.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https://www.thinglink.com/scene/1168174214495076353</a:t>
                      </a:r>
                      <a:r>
                        <a:rPr lang="ru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4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Цыденов Базар-Садо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Интерактивный плакат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уншалга, русская литература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Бортоева Б.Д., Мархоева Н.К.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 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https://www.thinglink.com/card/1175336017738072066</a:t>
                      </a:r>
                      <a:r>
                        <a:rPr lang="r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4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Дэгэл</a:t>
                      </a:r>
                      <a:endParaRPr sz="13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Презентация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5-11</a:t>
                      </a:r>
                      <a:endParaRPr sz="13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Технология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Мархоева Н.К.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50" u="sng">
                          <a:solidFill>
                            <a:schemeClr val="hlink"/>
                          </a:solidFill>
                          <a:highlight>
                            <a:srgbClr val="FFFFFF"/>
                          </a:highlight>
                          <a:hlinkClick r:id="rId6"/>
                        </a:rPr>
                        <a:t>https://docs.google.com/presentation/d/1_gC-Ol7fwXlT3svFqt36ex3yHkAtdRlJ/edit?usp=sharing&amp;ouid=114793405345545675342&amp;rtpof=true&amp;sd=true</a:t>
                      </a:r>
                      <a:endParaRPr sz="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63" name="Google Shape;263;p25"/>
          <p:cNvSpPr txBox="1"/>
          <p:nvPr/>
        </p:nvSpPr>
        <p:spPr>
          <a:xfrm>
            <a:off x="3279750" y="915800"/>
            <a:ext cx="25845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Паспорт</a:t>
            </a:r>
            <a:endParaRPr/>
          </a:p>
        </p:txBody>
      </p:sp>
      <p:sp>
        <p:nvSpPr>
          <p:cNvPr id="264" name="Google Shape;264;p25">
            <a:hlinkClick r:id="" action="ppaction://hlinkshowjump?jump=nextslide"/>
          </p:cNvPr>
          <p:cNvSpPr/>
          <p:nvPr/>
        </p:nvSpPr>
        <p:spPr>
          <a:xfrm>
            <a:off x="7945675" y="549700"/>
            <a:ext cx="765600" cy="400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5782" y="1822833"/>
            <a:ext cx="7075054" cy="144810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Бурятский язык является культурным достоянием, живым и великим наследием предков. И,  как любая драгоценность в мировой сокровищнице культуры, бурятский язык и его изучение заслуживает бережного отношения и всемирной поддержки. В настоящее время бурятский язык признан ЮНЕСКО одним из вымирающих языков. Снижение уровня знания бурятского языка несет угрозу самому существованию бурятского этноса.     </a:t>
            </a:r>
            <a:r>
              <a:rPr lang="ru-RU" dirty="0">
                <a:solidFill>
                  <a:schemeClr val="tx1"/>
                </a:solidFill>
              </a:rPr>
              <a:t> 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31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 txBox="1">
            <a:spLocks noGrp="1"/>
          </p:cNvSpPr>
          <p:nvPr>
            <p:ph type="title"/>
          </p:nvPr>
        </p:nvSpPr>
        <p:spPr>
          <a:xfrm>
            <a:off x="859338" y="347500"/>
            <a:ext cx="7505700" cy="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ЦОР с визуальной информацией</a:t>
            </a:r>
            <a:endParaRPr sz="3500">
              <a:solidFill>
                <a:srgbClr val="BF9000"/>
              </a:solidFill>
            </a:endParaRPr>
          </a:p>
        </p:txBody>
      </p:sp>
      <p:graphicFrame>
        <p:nvGraphicFramePr>
          <p:cNvPr id="270" name="Google Shape;270;p26"/>
          <p:cNvGraphicFramePr/>
          <p:nvPr/>
        </p:nvGraphicFramePr>
        <p:xfrm>
          <a:off x="300950" y="1116500"/>
          <a:ext cx="8622475" cy="3784245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370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6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4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34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7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200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6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348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92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№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Тема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Вид разработки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Класс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Предметная область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Автор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/>
                        <a:t>Год разработки</a:t>
                      </a:r>
                      <a:endParaRPr sz="13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Ссылка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2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4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Феномен - Хамбо Ламы Итигэлова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Презентация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5-11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ОДКНР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Мижитдоржиев Д.Д.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2021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hlinkClick r:id="rId3"/>
                        </a:rPr>
                        <a:t>https://docs.google.com/presentation/d/1W81-TYDw3aF3hwWKPM7m7qNXTY_8j13k/edit?usp=sharing&amp;ouid=108974066442829991290&amp;rtpof=true&amp;sd=true</a:t>
                      </a:r>
                      <a:r>
                        <a:rPr lang="ru"/>
                        <a:t> 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5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«Гомбоев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Жамбал-Доржи”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Презентация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5-11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ОДКНР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Мижитдоржиев Д.Д.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2021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6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https://drive.google.com/file/d/1Xz92Pm3g1j6MuR5WrbJtGGrWq6doL3QP/view?usp=sharing</a:t>
                      </a:r>
                      <a:r>
                        <a:rPr lang="ru" sz="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6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Культура бурятского народа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Презентация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5-11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ОДКНР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Мижитдоржиев Д.Д.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2021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https://docs.google.com/presentation/d/19kIe_rbSP25n6rHxxa0li4joxePIsFYZ/edit?usp=sharing&amp;ouid=108974066442829991290&amp;rtpof=true&amp;sd=true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7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Культура и быт народов Бурятии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Презентация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5-11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ОДКНР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Мижитдоржиев Д.Д.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2021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50" u="sng">
                          <a:solidFill>
                            <a:schemeClr val="hlink"/>
                          </a:solidFill>
                          <a:highlight>
                            <a:srgbClr val="FFFFFF"/>
                          </a:highlight>
                          <a:hlinkClick r:id="rId6"/>
                        </a:rPr>
                        <a:t>https://docs.google.com/presentation/d/15iiilEAhWH08ZcETSiUSsY-dLcDOkUmg/edit?usp=sharing&amp;ouid=108974066442829991290&amp;rtpof=true&amp;sd=true</a:t>
                      </a:r>
                      <a:r>
                        <a:rPr lang="ru" sz="450">
                          <a:highlight>
                            <a:srgbClr val="FFFFFF"/>
                          </a:highlight>
                        </a:rPr>
                        <a:t> </a:t>
                      </a:r>
                      <a:endParaRPr sz="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71" name="Google Shape;271;p26"/>
          <p:cNvSpPr txBox="1"/>
          <p:nvPr/>
        </p:nvSpPr>
        <p:spPr>
          <a:xfrm>
            <a:off x="3279750" y="915800"/>
            <a:ext cx="25845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Паспорт</a:t>
            </a:r>
            <a:endParaRPr/>
          </a:p>
        </p:txBody>
      </p:sp>
      <p:sp>
        <p:nvSpPr>
          <p:cNvPr id="272" name="Google Shape;272;p26">
            <a:hlinkClick r:id="" action="ppaction://hlinkshowjump?jump=nextslide"/>
          </p:cNvPr>
          <p:cNvSpPr/>
          <p:nvPr/>
        </p:nvSpPr>
        <p:spPr>
          <a:xfrm>
            <a:off x="7952800" y="521200"/>
            <a:ext cx="765600" cy="400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"/>
          <p:cNvSpPr txBox="1">
            <a:spLocks noGrp="1"/>
          </p:cNvSpPr>
          <p:nvPr>
            <p:ph type="title"/>
          </p:nvPr>
        </p:nvSpPr>
        <p:spPr>
          <a:xfrm>
            <a:off x="819150" y="388900"/>
            <a:ext cx="75057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9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ЦОР с текстовой информацией </a:t>
            </a:r>
            <a:endParaRPr sz="5500">
              <a:solidFill>
                <a:srgbClr val="BF9000"/>
              </a:solidFill>
            </a:endParaRPr>
          </a:p>
        </p:txBody>
      </p:sp>
      <p:graphicFrame>
        <p:nvGraphicFramePr>
          <p:cNvPr id="278" name="Google Shape;278;p27"/>
          <p:cNvGraphicFramePr/>
          <p:nvPr/>
        </p:nvGraphicFramePr>
        <p:xfrm>
          <a:off x="439538" y="1156025"/>
          <a:ext cx="8264925" cy="3784050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487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2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32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4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08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48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4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6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Предметная область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1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Сагаалган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Внеклассное мероприятие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https://docs.google.com/document/d/1fxrhK9RgGMXTS48p4hNdVz7d81QtwUXH/edit?usp=sharing&amp;ouid=108974066442829991290&amp;rtpof=true&amp;sd=true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5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Шара тохорюун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Сценка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3-4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https://docs.google.com/document/d/1r4SnyLjRRPxIwiRCU-aAunq_vg-RiAIb/edit?usp=sharing&amp;ouid=108974066442829991290&amp;rtpof=true&amp;sd=true</a:t>
                      </a:r>
                      <a:r>
                        <a:rPr lang="ru" sz="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Эрхэ ганса тугалхан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Сценка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3-4</a:t>
                      </a: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https://docs.google.com/document/d/1nY7GoBEPmm75iad_QdbGgLRNqGdB9fxK/edit?usp=sharing&amp;ouid=108974066442829991290&amp;rtpof=true&amp;sd=true</a:t>
                      </a:r>
                      <a:r>
                        <a:rPr lang="ru" sz="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9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Һэеы гэр соохи эд бараан.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Открытый урок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Бурятский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4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https://docs.google.com/document/d/1NNWqom0VFUkKVgU-i6mPHc89ilBoUWmy/edit?usp=sharing&amp;ouid=108974066442829991290&amp;rtpof=true&amp;sd=true</a:t>
                      </a:r>
                      <a:r>
                        <a:rPr lang="ru" sz="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79" name="Google Shape;279;p27"/>
          <p:cNvSpPr txBox="1"/>
          <p:nvPr/>
        </p:nvSpPr>
        <p:spPr>
          <a:xfrm>
            <a:off x="3061000" y="878150"/>
            <a:ext cx="16557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Паспорт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27"/>
          <p:cNvSpPr txBox="1"/>
          <p:nvPr/>
        </p:nvSpPr>
        <p:spPr>
          <a:xfrm>
            <a:off x="7892075" y="486700"/>
            <a:ext cx="62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вверх</a:t>
            </a:r>
            <a:endParaRPr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7">
            <a:hlinkClick r:id="rId7" action="ppaction://hlinksldjump"/>
          </p:cNvPr>
          <p:cNvSpPr/>
          <p:nvPr/>
        </p:nvSpPr>
        <p:spPr>
          <a:xfrm>
            <a:off x="7989575" y="388900"/>
            <a:ext cx="714900" cy="595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>
            <a:spLocks noGrp="1"/>
          </p:cNvSpPr>
          <p:nvPr>
            <p:ph type="title"/>
          </p:nvPr>
        </p:nvSpPr>
        <p:spPr>
          <a:xfrm>
            <a:off x="819150" y="368900"/>
            <a:ext cx="7505700" cy="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latin typeface="Calibri"/>
                <a:ea typeface="Calibri"/>
                <a:cs typeface="Calibri"/>
                <a:sym typeface="Calibri"/>
              </a:rPr>
              <a:t>ЦОР с визуальной информацией</a:t>
            </a:r>
            <a:endParaRPr sz="3500"/>
          </a:p>
        </p:txBody>
      </p:sp>
      <p:graphicFrame>
        <p:nvGraphicFramePr>
          <p:cNvPr id="287" name="Google Shape;287;p28"/>
          <p:cNvGraphicFramePr/>
          <p:nvPr/>
        </p:nvGraphicFramePr>
        <p:xfrm>
          <a:off x="300938" y="1237050"/>
          <a:ext cx="8622475" cy="3224100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508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9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34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178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440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3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348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147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№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Тема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Вид разработки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Класс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Предметная область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Автор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Год разработки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Ссылка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0"/>
                        <a:buFont typeface="Times New Roman"/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Сэсэн хулгана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Презентация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https://docs.google.com/presentation/d/1HENATAI3jGTsQ6S-X8yWCpV1TZc3e8eq/edit?usp=sharing&amp;ouid=108974066442829991290&amp;rtpof=true&amp;sd=true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2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өөрын наадан</a:t>
                      </a:r>
                      <a:endParaRPr sz="11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Игра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3-4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уншалга, буряад хэлэн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https://docs.google.com/presentation/d/1flYEVZ2mig7lv8DQxD1B1462wWbDJRqt/edit?usp=sharing&amp;ouid=108974066442829991290&amp;rtpof=true&amp;sd=true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Табан хушуу мал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Интерактивный плакат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уншалга, русская литература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Жамбалдоржиева Ц.Д..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6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https://docs.google.com/presentation/d/18fcJ7QbpVtkyqPLwVlKPobGdm1QUnfGN/edit?usp=sharing&amp;ouid=108974066442829991290&amp;rtpof=true&amp;sd=true</a:t>
                      </a:r>
                      <a:r>
                        <a:rPr lang="ru" sz="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Бурятские орнаменты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Урок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5-7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ИЗО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Зияитдинова Н.Н.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2021</a:t>
                      </a:r>
                      <a:endParaRPr sz="11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https://docs.google.com/presentation/d/1aEya_g5kuBmagnEC2eICxhxK63fgkIHM/edit?usp=sharing&amp;ouid=108974066442829991290&amp;rtpof=true&amp;sd=true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88" name="Google Shape;288;p28"/>
          <p:cNvSpPr txBox="1"/>
          <p:nvPr/>
        </p:nvSpPr>
        <p:spPr>
          <a:xfrm>
            <a:off x="3279750" y="915800"/>
            <a:ext cx="25845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Паспорт</a:t>
            </a:r>
            <a:endParaRPr/>
          </a:p>
        </p:txBody>
      </p:sp>
      <p:sp>
        <p:nvSpPr>
          <p:cNvPr id="289" name="Google Shape;289;p28">
            <a:hlinkClick r:id="rId7" action="ppaction://hlinksldjump"/>
          </p:cNvPr>
          <p:cNvSpPr/>
          <p:nvPr/>
        </p:nvSpPr>
        <p:spPr>
          <a:xfrm>
            <a:off x="7978725" y="368900"/>
            <a:ext cx="714900" cy="6471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8"/>
          <p:cNvSpPr txBox="1"/>
          <p:nvPr/>
        </p:nvSpPr>
        <p:spPr>
          <a:xfrm>
            <a:off x="7878600" y="501800"/>
            <a:ext cx="71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вверх</a:t>
            </a:r>
            <a:endParaRPr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>
            <a:spLocks noGrp="1"/>
          </p:cNvSpPr>
          <p:nvPr>
            <p:ph type="title"/>
          </p:nvPr>
        </p:nvSpPr>
        <p:spPr>
          <a:xfrm>
            <a:off x="819150" y="288600"/>
            <a:ext cx="7505700" cy="7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Calibri"/>
                <a:ea typeface="Calibri"/>
                <a:cs typeface="Calibri"/>
                <a:sym typeface="Calibri"/>
              </a:rPr>
              <a:t>ЦОР с аудио- и видеоинформацией </a:t>
            </a:r>
            <a:endParaRPr sz="5400"/>
          </a:p>
        </p:txBody>
      </p:sp>
      <p:sp>
        <p:nvSpPr>
          <p:cNvPr id="296" name="Google Shape;296;p29"/>
          <p:cNvSpPr txBox="1"/>
          <p:nvPr/>
        </p:nvSpPr>
        <p:spPr>
          <a:xfrm>
            <a:off x="2865400" y="7149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Паспорт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97" name="Google Shape;297;p29"/>
          <p:cNvGraphicFramePr/>
          <p:nvPr/>
        </p:nvGraphicFramePr>
        <p:xfrm>
          <a:off x="527525" y="1136525"/>
          <a:ext cx="8333900" cy="3790900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491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6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3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16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5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551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187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81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Предметная область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1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Тугал ба шоно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мульфильм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уншалга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ГУК “Центр развития бурятской культуры Забайкальского края”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https://youtu.be/ByAQpbsrfb0</a:t>
                      </a:r>
                      <a:r>
                        <a:rPr lang="ru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5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Сагаалган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мультфильм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1-4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Литературна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https://drive.google.com/file/d/1vgoFKcHb24Ry79DJNQAyx9C6TvduRl10/view?usp=sharing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0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Бурятский дэгэл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Видео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6-11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Технология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Мархоева Н.К.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5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https://drive.google.com/file/d/1gA-adZS2k-S4Ze97qNQShw95fTsMbUqm/view?usp=sharing</a:t>
                      </a:r>
                      <a:r>
                        <a:rPr lang="ru" sz="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3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Юрта «hэеы гэр»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Видео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5-9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Буряад литература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Мархоева Н.К.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6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https://drive.google.com/file/d/1WeWrCj643xFBipJjLPEziEVBx63cerHx/view?usp=sharing</a:t>
                      </a:r>
                      <a:r>
                        <a:rPr lang="ru" sz="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98" name="Google Shape;298;p29">
            <a:hlinkClick r:id="rId7" action="ppaction://hlinksldjump"/>
          </p:cNvPr>
          <p:cNvSpPr/>
          <p:nvPr/>
        </p:nvSpPr>
        <p:spPr>
          <a:xfrm>
            <a:off x="8066550" y="401450"/>
            <a:ext cx="714900" cy="6774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9"/>
          <p:cNvSpPr txBox="1"/>
          <p:nvPr/>
        </p:nvSpPr>
        <p:spPr>
          <a:xfrm>
            <a:off x="7953600" y="565125"/>
            <a:ext cx="62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вверх</a:t>
            </a:r>
            <a:endParaRPr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819150" y="288600"/>
            <a:ext cx="7505700" cy="740100"/>
          </a:xfrm>
          <a:prstGeom prst="rect">
            <a:avLst/>
          </a:prstGeom>
        </p:spPr>
        <p:txBody>
          <a:bodyPr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800">
                <a:latin typeface="Calibri"/>
                <a:ea typeface="Calibri"/>
                <a:cs typeface="Calibri"/>
                <a:sym typeface="Calibri"/>
              </a:rPr>
              <a:t>ЦОР с аудио- и видеоинформацией </a:t>
            </a:r>
            <a:endParaRPr sz="5400"/>
          </a:p>
        </p:txBody>
      </p:sp>
      <p:sp>
        <p:nvSpPr>
          <p:cNvPr id="305" name="Google Shape;305;p30"/>
          <p:cNvSpPr txBox="1"/>
          <p:nvPr/>
        </p:nvSpPr>
        <p:spPr>
          <a:xfrm>
            <a:off x="2865400" y="7149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100">
                <a:latin typeface="Times New Roman"/>
                <a:ea typeface="Times New Roman"/>
                <a:cs typeface="Times New Roman"/>
                <a:sym typeface="Times New Roman"/>
              </a:rPr>
              <a:t>Паспорт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06" name="Google Shape;306;p30"/>
          <p:cNvGraphicFramePr/>
          <p:nvPr/>
        </p:nvGraphicFramePr>
        <p:xfrm>
          <a:off x="527525" y="1136525"/>
          <a:ext cx="8332000" cy="3416102"/>
        </p:xfrm>
        <a:graphic>
          <a:graphicData uri="http://schemas.openxmlformats.org/drawingml/2006/table">
            <a:tbl>
              <a:tblPr>
                <a:noFill/>
                <a:tableStyleId>{5555D744-8D03-4EA0-923F-6168007CF597}</a:tableStyleId>
              </a:tblPr>
              <a:tblGrid>
                <a:gridCol w="491525"/>
                <a:gridCol w="1201475"/>
                <a:gridCol w="926125"/>
                <a:gridCol w="632450"/>
                <a:gridCol w="1411650"/>
                <a:gridCol w="1795425"/>
                <a:gridCol w="755125"/>
                <a:gridCol w="1118225"/>
              </a:tblGrid>
              <a:tr h="741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Предметная область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Автор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Год разработки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Ссылка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</a:tr>
              <a:tr h="676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950">
                          <a:highlight>
                            <a:srgbClr val="FFFFFF"/>
                          </a:highlight>
                        </a:rPr>
                        <a:t>Ж. Тумунов :</a:t>
                      </a:r>
                      <a:r>
                        <a:rPr lang="ru" sz="550"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Хулэг минии морин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видео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Русская родная литература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3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https://drive.google.com/file/d/1xm42y8O_K9bSUF4TO4rkuLEJ1pcyMWDs/view?usp=sharing</a:t>
                      </a:r>
                      <a:r>
                        <a:rPr lang="ru" sz="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</a:tr>
              <a:tr h="563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950">
                          <a:highlight>
                            <a:srgbClr val="FFFFFF"/>
                          </a:highlight>
                        </a:rPr>
                        <a:t>Конкурс: Юный Будамшуу</a:t>
                      </a:r>
                      <a:endParaRPr sz="950"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видео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Родной язык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3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https://drive.google.com/file/d/1wkVx_-1qNRjIgpTCRBqCziZLzniZHfBT/view?usp=sharing</a:t>
                      </a:r>
                      <a:r>
                        <a:rPr lang="ru" sz="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</a:tr>
              <a:tr h="611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950">
                          <a:highlight>
                            <a:srgbClr val="FFFFFF"/>
                          </a:highlight>
                        </a:rPr>
                        <a:t>Мориной зуhэ</a:t>
                      </a:r>
                      <a:endParaRPr sz="950">
                        <a:highlight>
                          <a:srgbClr val="FFFFFF"/>
                        </a:highlight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проектная деятельность </a:t>
                      </a:r>
                      <a:endParaRPr sz="11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4-8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Технология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Мархоева Н.К.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300" u="sng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https://drive.google.com/file/d/1bpCiEZeNqK3i0Ul4cxNKpwmTFZq-nkde/view?usp=sharing</a:t>
                      </a:r>
                      <a:endParaRPr lang="ru" sz="300" u="sng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</a:tr>
              <a:tr h="744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US" alt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altLang="en-US" sz="950">
                          <a:highlight>
                            <a:srgbClr val="FFFFFF"/>
                          </a:highlight>
                        </a:rPr>
                        <a:t>Уулэн саашаа</a:t>
                      </a:r>
                      <a:r>
                        <a:rPr lang="en-US" altLang="ru-RU" sz="950">
                          <a:highlight>
                            <a:srgbClr val="FFFFFF"/>
                          </a:highlight>
                        </a:rPr>
                        <a:t>,</a:t>
                      </a:r>
                      <a:r>
                        <a:rPr lang="ru-RU" altLang="en-US" sz="950">
                          <a:highlight>
                            <a:srgbClr val="FFFFFF"/>
                          </a:highlight>
                        </a:rPr>
                        <a:t> наран наашаа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altLang="en-US" sz="11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мультфильм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US" alt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</a:t>
                      </a:r>
                      <a:r>
                        <a:rPr lang="ru-RU" alt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alt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alt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Окружающий мир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alt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Бурятский язык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alt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Мархоева Н</a:t>
                      </a:r>
                      <a:r>
                        <a:rPr lang="en-US" alt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r>
                        <a:rPr lang="ru-RU" alt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</a:t>
                      </a:r>
                      <a:r>
                        <a:rPr lang="en-US" alt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US" alt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US" altLang="ru-RU" sz="300"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https://drive.google.com/file/d/1uavxh3NuMVqWdDG-FxfO5qL</a:t>
                      </a:r>
                      <a:endParaRPr lang="en-US" altLang="ru-RU" sz="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w="sm" len="sm"/>
                      <a:tailEnd w="sm" len="sm"/>
                    </a:lnB>
                  </a:tcPr>
                </a:tc>
              </a:tr>
            </a:tbl>
          </a:graphicData>
        </a:graphic>
      </p:graphicFrame>
      <p:sp>
        <p:nvSpPr>
          <p:cNvPr id="307" name="Google Shape;307;p30">
            <a:hlinkClick r:id="rId7" action="ppaction://hlinksldjump"/>
          </p:cNvPr>
          <p:cNvSpPr/>
          <p:nvPr/>
        </p:nvSpPr>
        <p:spPr>
          <a:xfrm>
            <a:off x="8066550" y="401450"/>
            <a:ext cx="714900" cy="6774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w="sm" len="sm"/>
            <a:tailEnd w="sm" len="sm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8" name="Google Shape;308;p30"/>
          <p:cNvSpPr txBox="1"/>
          <p:nvPr/>
        </p:nvSpPr>
        <p:spPr>
          <a:xfrm>
            <a:off x="7953600" y="565125"/>
            <a:ext cx="6273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вверх</a:t>
            </a:r>
            <a:endParaRPr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;p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" name="Google Shape;35;p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Эллипс 3"/>
          <p:cNvSpPr/>
          <p:nvPr/>
        </p:nvSpPr>
        <p:spPr>
          <a:xfrm>
            <a:off x="3433464" y="2024806"/>
            <a:ext cx="2961680" cy="139154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altLang="en-US" sz="2400" b="1">
                <a:solidFill>
                  <a:schemeClr val="accent2"/>
                </a:solidFill>
              </a:rPr>
              <a:t>Этнофест “Саханайн бургэд”</a:t>
            </a:r>
          </a:p>
        </p:txBody>
      </p:sp>
      <p:cxnSp>
        <p:nvCxnSpPr>
          <p:cNvPr id="5" name="Линии 4"/>
          <p:cNvCxnSpPr>
            <a:stCxn id="4" idx="7"/>
          </p:cNvCxnSpPr>
          <p:nvPr/>
        </p:nvCxnSpPr>
        <p:spPr>
          <a:xfrm flipV="1">
            <a:off x="5961414" y="1687842"/>
            <a:ext cx="575117" cy="540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Линии 6"/>
          <p:cNvCxnSpPr>
            <a:stCxn id="4" idx="1"/>
          </p:cNvCxnSpPr>
          <p:nvPr/>
        </p:nvCxnSpPr>
        <p:spPr>
          <a:xfrm rot="10800000">
            <a:off x="2867918" y="1725049"/>
            <a:ext cx="999274" cy="503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Линии 7"/>
          <p:cNvCxnSpPr>
            <a:stCxn id="4" idx="0"/>
          </p:cNvCxnSpPr>
          <p:nvPr/>
        </p:nvCxnSpPr>
        <p:spPr>
          <a:xfrm rot="16200000">
            <a:off x="4708615" y="1819117"/>
            <a:ext cx="4113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Линии 8"/>
          <p:cNvCxnSpPr>
            <a:stCxn id="4" idx="5"/>
          </p:cNvCxnSpPr>
          <p:nvPr/>
        </p:nvCxnSpPr>
        <p:spPr>
          <a:xfrm>
            <a:off x="5961418" y="3212563"/>
            <a:ext cx="649527" cy="462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Линии 10"/>
          <p:cNvCxnSpPr>
            <a:stCxn id="4" idx="4"/>
          </p:cNvCxnSpPr>
          <p:nvPr/>
        </p:nvCxnSpPr>
        <p:spPr>
          <a:xfrm rot="16200000" flipH="1">
            <a:off x="4718159" y="3612497"/>
            <a:ext cx="407176" cy="14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Линии 11"/>
          <p:cNvCxnSpPr>
            <a:stCxn id="4" idx="3"/>
          </p:cNvCxnSpPr>
          <p:nvPr/>
        </p:nvCxnSpPr>
        <p:spPr>
          <a:xfrm rot="10800000" flipV="1">
            <a:off x="2890242" y="3212563"/>
            <a:ext cx="976951" cy="633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Эллипс 12"/>
          <p:cNvSpPr/>
          <p:nvPr/>
        </p:nvSpPr>
        <p:spPr>
          <a:xfrm>
            <a:off x="6210085" y="968466"/>
            <a:ext cx="1800821" cy="101947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altLang="en-US" sz="2200">
                <a:solidFill>
                  <a:schemeClr val="accent2"/>
                </a:solidFill>
              </a:rPr>
              <a:t>Барагай наадан</a:t>
            </a:r>
          </a:p>
        </p:txBody>
      </p:sp>
      <p:sp>
        <p:nvSpPr>
          <p:cNvPr id="14" name="Эллипс 13"/>
          <p:cNvSpPr/>
          <p:nvPr/>
        </p:nvSpPr>
        <p:spPr>
          <a:xfrm>
            <a:off x="3946922" y="393038"/>
            <a:ext cx="2046387" cy="116085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altLang="en-US" sz="2300">
                <a:solidFill>
                  <a:schemeClr val="accent2"/>
                </a:solidFill>
              </a:rPr>
              <a:t>Шагай наадан</a:t>
            </a:r>
          </a:p>
        </p:txBody>
      </p:sp>
      <p:sp>
        <p:nvSpPr>
          <p:cNvPr id="15" name="Эллипс 14"/>
          <p:cNvSpPr/>
          <p:nvPr/>
        </p:nvSpPr>
        <p:spPr>
          <a:xfrm>
            <a:off x="1379636" y="765108"/>
            <a:ext cx="1919883" cy="128736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altLang="en-US" sz="2200">
                <a:solidFill>
                  <a:schemeClr val="accent2"/>
                </a:solidFill>
              </a:rPr>
              <a:t>Шатар наадан</a:t>
            </a:r>
          </a:p>
        </p:txBody>
      </p:sp>
      <p:sp>
        <p:nvSpPr>
          <p:cNvPr id="16" name="Эллипс 15"/>
          <p:cNvSpPr/>
          <p:nvPr/>
        </p:nvSpPr>
        <p:spPr>
          <a:xfrm>
            <a:off x="1060754" y="3345446"/>
            <a:ext cx="1845468" cy="127992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ru-RU" sz="2700">
                <a:solidFill>
                  <a:schemeClr val="accent2"/>
                </a:solidFill>
              </a:rPr>
              <a:t>h</a:t>
            </a:r>
            <a:r>
              <a:rPr lang="ru-RU" altLang="en-US" sz="2200">
                <a:solidFill>
                  <a:schemeClr val="accent2"/>
                </a:solidFill>
              </a:rPr>
              <a:t>ээр шаалган</a:t>
            </a:r>
          </a:p>
        </p:txBody>
      </p:sp>
      <p:sp>
        <p:nvSpPr>
          <p:cNvPr id="17" name="Эллипс 16"/>
          <p:cNvSpPr/>
          <p:nvPr/>
        </p:nvSpPr>
        <p:spPr>
          <a:xfrm>
            <a:off x="3790652" y="3644932"/>
            <a:ext cx="2180332" cy="98226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altLang="en-US" sz="2100">
                <a:solidFill>
                  <a:schemeClr val="accent2"/>
                </a:solidFill>
              </a:rPr>
              <a:t>Бухэ барилдаан</a:t>
            </a:r>
          </a:p>
        </p:txBody>
      </p:sp>
      <p:sp>
        <p:nvSpPr>
          <p:cNvPr id="18" name="Эллипс 17"/>
          <p:cNvSpPr/>
          <p:nvPr/>
        </p:nvSpPr>
        <p:spPr>
          <a:xfrm>
            <a:off x="6416615" y="3253587"/>
            <a:ext cx="1934765" cy="12034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ru-RU" sz="2700">
                <a:solidFill>
                  <a:schemeClr val="accent2"/>
                </a:solidFill>
              </a:rPr>
              <a:t>h</a:t>
            </a:r>
            <a:r>
              <a:rPr lang="ru-RU" altLang="en-US" sz="2200">
                <a:solidFill>
                  <a:schemeClr val="accent2"/>
                </a:solidFill>
              </a:rPr>
              <a:t>ур харбаан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;p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" name="Google Shape;35;p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89442" y="275413"/>
            <a:ext cx="4024127" cy="2296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103256" y="258430"/>
            <a:ext cx="3810744" cy="2313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997606" y="251046"/>
            <a:ext cx="3156172" cy="2320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80396" y="2365006"/>
            <a:ext cx="4093904" cy="2564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4383084" y="2362791"/>
            <a:ext cx="4564401" cy="2551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858699" y="1024647"/>
            <a:ext cx="6105011" cy="3553838"/>
          </a:xfrm>
        </p:spPr>
        <p:txBody>
          <a:bodyPr>
            <a:normAutofit/>
          </a:bodyPr>
          <a:lstStyle/>
          <a:p>
            <a:r>
              <a:rPr lang="ru-RU" b="1" dirty="0" smtClean="0"/>
              <a:t>Сроки и этапы реализации </a:t>
            </a:r>
            <a:r>
              <a:rPr lang="ru-RU" b="1" dirty="0" smtClean="0"/>
              <a:t>проекта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2022 </a:t>
            </a:r>
            <a:r>
              <a:rPr lang="ru-RU" b="1" dirty="0" smtClean="0"/>
              <a:t>год – </a:t>
            </a:r>
            <a:r>
              <a:rPr lang="en-US" b="1" dirty="0" smtClean="0"/>
              <a:t>I</a:t>
            </a:r>
            <a:r>
              <a:rPr lang="ru-RU" b="1" dirty="0" smtClean="0"/>
              <a:t> этап - </a:t>
            </a:r>
            <a:r>
              <a:rPr lang="ru-RU" dirty="0" smtClean="0"/>
              <a:t>Разработка основных моделей изменений,  нормативной базы для их реализации. Разработка конкретных сценариев реализации </a:t>
            </a:r>
            <a:r>
              <a:rPr lang="ru-RU" dirty="0" smtClean="0"/>
              <a:t>проекта </a:t>
            </a:r>
            <a:r>
              <a:rPr lang="ru-RU" dirty="0" smtClean="0"/>
              <a:t>на всех уровнях системы, реализация мероприятий программы.</a:t>
            </a:r>
            <a:br>
              <a:rPr lang="ru-RU" dirty="0" smtClean="0"/>
            </a:br>
            <a:r>
              <a:rPr lang="ru-RU" b="1" dirty="0" smtClean="0"/>
              <a:t>2023– </a:t>
            </a:r>
            <a:r>
              <a:rPr lang="en-US" b="1" dirty="0" smtClean="0"/>
              <a:t>II</a:t>
            </a:r>
            <a:r>
              <a:rPr lang="ru-RU" b="1" dirty="0" smtClean="0"/>
              <a:t> этап -</a:t>
            </a:r>
            <a:r>
              <a:rPr lang="ru-RU" dirty="0" smtClean="0"/>
              <a:t> Реализация мероприятий программы. Завершение  изменений на всех уровнях системы образования. </a:t>
            </a:r>
            <a:br>
              <a:rPr lang="ru-RU" dirty="0" smtClean="0"/>
            </a:br>
            <a:r>
              <a:rPr lang="ru-RU" b="1" dirty="0" smtClean="0"/>
              <a:t>2024 </a:t>
            </a:r>
            <a:r>
              <a:rPr lang="ru-RU" b="1" dirty="0" smtClean="0"/>
              <a:t>год – </a:t>
            </a:r>
            <a:r>
              <a:rPr lang="en-US" b="1" dirty="0" smtClean="0"/>
              <a:t>III</a:t>
            </a:r>
            <a:r>
              <a:rPr lang="ru-RU" b="1" dirty="0" smtClean="0"/>
              <a:t> этап –</a:t>
            </a:r>
            <a:r>
              <a:rPr lang="ru-RU" dirty="0" smtClean="0"/>
              <a:t> Завершение реализации мероприятий программы. Формирование механизмов обеспечения устойчивости достигнутых положительных изменений. Определение целей и задач на следующий период развития.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;p2"/>
          <p:cNvSpPr>
            <a:spLocks noGrp="1"/>
          </p:cNvSpPr>
          <p:nvPr>
            <p:ph type="ctrTitle"/>
          </p:nvPr>
        </p:nvSpPr>
        <p:spPr>
          <a:xfrm>
            <a:off x="317770" y="1822833"/>
            <a:ext cx="6902233" cy="1448100"/>
          </a:xfrm>
        </p:spPr>
        <p:txBody>
          <a:bodyPr>
            <a:normAutofit fontScale="90000"/>
          </a:bodyPr>
          <a:lstStyle/>
          <a:p>
            <a:pPr algn="l"/>
            <a:r>
              <a:rPr kumimoji="0" lang="ru-RU" sz="2400" b="0" i="0" u="none" strike="noStrike" kern="1200" cap="none" spc="0" normalizeH="0" baseline="0" dirty="0">
                <a:solidFill>
                  <a:schemeClr val="dk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altLang="en-US" sz="2400" b="1" i="0" u="none" strike="noStrike" kern="1200" cap="none" spc="0" normalizeH="0" baseline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Ожидаемые результаты</a:t>
            </a:r>
            <a:r>
              <a:rPr kumimoji="0" lang="ru-RU" altLang="en-US" sz="2400" b="0" i="0" u="none" strike="noStrike" kern="1200" cap="none" spc="0" normalizeH="0" baseline="0" dirty="0">
                <a:solidFill>
                  <a:schemeClr val="dk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ru-RU" altLang="en-US" sz="2400" b="0" i="0" u="none" strike="noStrike" kern="1200" cap="none" spc="0" normalizeH="0" baseline="0" dirty="0">
                <a:solidFill>
                  <a:schemeClr val="dk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r>
              <a:rPr lang="ru-RU" sz="2000" dirty="0" smtClean="0"/>
              <a:t>1)содержательный образовательно-воспитательный досуг, в котором сформируется познавательный и творческий интерес детей </a:t>
            </a:r>
            <a:br>
              <a:rPr lang="ru-RU" sz="2000" dirty="0" smtClean="0"/>
            </a:br>
            <a:r>
              <a:rPr lang="ru-RU" sz="2000" dirty="0" smtClean="0"/>
              <a:t>2)Ожидаемый </a:t>
            </a:r>
            <a:r>
              <a:rPr lang="ru-RU" sz="2000" dirty="0" smtClean="0"/>
              <a:t>результат от педагога представляется в формах: методических рекомендаций, разработок занятий, планов, авторской программы, методов и приемов, разработанной в совокупности условий, выпуски газет, фотоальбомов и пр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3)продукты </a:t>
            </a:r>
            <a:r>
              <a:rPr lang="ru-RU" sz="2000" dirty="0" smtClean="0"/>
              <a:t>деятельности учащихся: рисунки, поделки , коллекции, выставки, тексты сочинений, рабочие тетради и др.</a:t>
            </a:r>
            <a:br>
              <a:rPr lang="ru-RU" sz="2000" dirty="0" smtClean="0"/>
            </a:br>
            <a:endParaRPr kumimoji="0" lang="ru-RU" sz="2400" b="0" i="0" u="none" strike="noStrike" kern="1200" cap="none" spc="0" normalizeH="0" baseline="0" dirty="0">
              <a:solidFill>
                <a:schemeClr val="dk2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Google Shape;35;p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 txBox="1"/>
          <p:nvPr/>
        </p:nvSpPr>
        <p:spPr>
          <a:xfrm>
            <a:off x="5811600" y="3142575"/>
            <a:ext cx="24321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817450" y="3142575"/>
            <a:ext cx="24321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6675" y="1632612"/>
            <a:ext cx="4396191" cy="28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2"/>
          <p:cNvPicPr preferRelativeResize="0"/>
          <p:nvPr/>
        </p:nvPicPr>
        <p:blipFill rotWithShape="1">
          <a:blip r:embed="rId4">
            <a:alphaModFix/>
          </a:blip>
          <a:srcRect t="-9920" b="9920"/>
          <a:stretch/>
        </p:blipFill>
        <p:spPr>
          <a:xfrm>
            <a:off x="303100" y="1027725"/>
            <a:ext cx="4211901" cy="189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21673" y="2916719"/>
            <a:ext cx="8192654" cy="354213"/>
          </a:xfrm>
        </p:spPr>
        <p:txBody>
          <a:bodyPr>
            <a:normAutofit fontScale="90000"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81974" y="2341123"/>
            <a:ext cx="6338026" cy="208820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Задачи:</a:t>
            </a:r>
          </a:p>
          <a:p>
            <a:pPr algn="just"/>
            <a:r>
              <a:rPr lang="ru-RU" dirty="0" smtClean="0"/>
              <a:t>-     формирование </a:t>
            </a:r>
            <a:r>
              <a:rPr lang="ru-RU" dirty="0" smtClean="0"/>
              <a:t>ребенка не столько как носителя знаний, сколько как человека культуры. Культура формирует духовную жизнь ребенка, закладывая основы интеллектуального и эмоционального развития, воспитывая потребности и способности.</a:t>
            </a:r>
          </a:p>
          <a:p>
            <a:pPr algn="just"/>
            <a:r>
              <a:rPr lang="ru-RU" dirty="0" smtClean="0"/>
              <a:t> </a:t>
            </a:r>
          </a:p>
          <a:p>
            <a:pPr algn="just"/>
            <a:r>
              <a:rPr lang="ru-RU" dirty="0" smtClean="0"/>
              <a:t>-  </a:t>
            </a:r>
            <a:r>
              <a:rPr lang="ru-RU" dirty="0" smtClean="0"/>
              <a:t>    этнокультурное образование и воспитание </a:t>
            </a:r>
            <a:r>
              <a:rPr lang="ru-RU" dirty="0" smtClean="0"/>
              <a:t>как целостный процесс передачи педагога ребенку культурных ценностей, традиций, социальных норм того этноса.</a:t>
            </a:r>
          </a:p>
          <a:p>
            <a:pPr algn="just"/>
            <a:r>
              <a:rPr lang="ru-RU" dirty="0" smtClean="0"/>
              <a:t> </a:t>
            </a:r>
          </a:p>
          <a:p>
            <a:pPr algn="just"/>
            <a:r>
              <a:rPr lang="ru-RU" dirty="0" smtClean="0"/>
              <a:t>- использование традиций и обычаев в воспитании национального самосознания детей  позволяет оказать влияние на их социальное, духовное, нравственное, психическое, физическое развитие.</a:t>
            </a:r>
          </a:p>
          <a:p>
            <a:pPr lvl="0">
              <a:defRPr/>
            </a:pPr>
            <a:endParaRPr lang="ru-RU" alt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0587" y="1098515"/>
            <a:ext cx="64786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FF0000"/>
                </a:solidFill>
                <a:latin typeface="Times New Roman"/>
                <a:cs typeface="Times New Roman"/>
              </a:rPr>
              <a:t>Цель</a:t>
            </a:r>
            <a:r>
              <a:rPr lang="ru-RU" altLang="ru-RU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ru-RU" dirty="0" smtClean="0"/>
              <a:t>выявить </a:t>
            </a:r>
            <a:r>
              <a:rPr lang="ru-RU" dirty="0" smtClean="0"/>
              <a:t>и обосновать процесс конструирования образовательной </a:t>
            </a:r>
            <a:r>
              <a:rPr lang="ru-RU" dirty="0" smtClean="0"/>
              <a:t>и воспитательной среды образовательных учреждений </a:t>
            </a:r>
            <a:r>
              <a:rPr lang="ru-RU" dirty="0" err="1" smtClean="0"/>
              <a:t>Таптаная</a:t>
            </a:r>
            <a:r>
              <a:rPr lang="ru-RU" dirty="0" smtClean="0"/>
              <a:t>  </a:t>
            </a:r>
            <a:r>
              <a:rPr lang="ru-RU" dirty="0" smtClean="0"/>
              <a:t>и опытно-поисковым путем проверить эффективность педагогических условий воспитания национального самосознания детей.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3"/>
          <p:cNvSpPr txBox="1">
            <a:spLocks noGrp="1"/>
          </p:cNvSpPr>
          <p:nvPr>
            <p:ph type="title"/>
          </p:nvPr>
        </p:nvSpPr>
        <p:spPr>
          <a:xfrm>
            <a:off x="908875" y="719975"/>
            <a:ext cx="71952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</p:txBody>
      </p:sp>
      <p:sp>
        <p:nvSpPr>
          <p:cNvPr id="341" name="Google Shape;341;p33"/>
          <p:cNvSpPr/>
          <p:nvPr/>
        </p:nvSpPr>
        <p:spPr>
          <a:xfrm>
            <a:off x="1593225" y="1674575"/>
            <a:ext cx="5896200" cy="3135900"/>
          </a:xfrm>
          <a:prstGeom prst="horizontalScroll">
            <a:avLst>
              <a:gd name="adj" fmla="val 12500"/>
            </a:avLst>
          </a:prstGeom>
          <a:solidFill>
            <a:srgbClr val="C27B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575" y="2143150"/>
            <a:ext cx="5218776" cy="220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38909" y="3184610"/>
            <a:ext cx="6481094" cy="86322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Участники проекта:</a:t>
            </a:r>
            <a:b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дети дошкольного, школьного возраста; 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воспитатели; учителя; тренера; 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родители</a:t>
            </a:r>
            <a:r>
              <a:rPr lang="ru-RU" sz="2200" dirty="0" smtClean="0">
                <a:latin typeface="Times New Roman"/>
                <a:cs typeface="Times New Roman"/>
              </a:rPr>
              <a:t>.</a:t>
            </a:r>
            <a:br>
              <a:rPr lang="ru-RU" sz="2200" dirty="0" smtClean="0">
                <a:latin typeface="Times New Roman"/>
                <a:cs typeface="Times New Roman"/>
              </a:rPr>
            </a:br>
            <a:r>
              <a:rPr lang="ru-RU" altLang="ru-RU" sz="2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Тип проекта </a:t>
            </a:r>
            <a:r>
              <a:rPr lang="ru-RU" altLang="ru-RU" sz="2200" dirty="0" smtClean="0">
                <a:latin typeface="Times New Roman"/>
                <a:cs typeface="Times New Roman"/>
              </a:rPr>
              <a:t>– творческий.</a:t>
            </a:r>
            <a:br>
              <a:rPr lang="ru-RU" altLang="ru-RU" sz="2200" dirty="0" smtClean="0">
                <a:latin typeface="Times New Roman"/>
                <a:cs typeface="Times New Roman"/>
              </a:rPr>
            </a:br>
            <a:r>
              <a:rPr lang="ru-RU" altLang="ru-RU" sz="2200" dirty="0" smtClean="0">
                <a:latin typeface="Times New Roman"/>
                <a:cs typeface="Times New Roman"/>
              </a:rPr>
              <a:t> 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По продолжительности </a:t>
            </a:r>
            <a:r>
              <a:rPr lang="ru-RU" altLang="ru-RU" sz="2200" dirty="0" smtClean="0">
                <a:latin typeface="Times New Roman"/>
                <a:cs typeface="Times New Roman"/>
              </a:rPr>
              <a:t>– долгосрочный. </a:t>
            </a:r>
            <a:br>
              <a:rPr lang="ru-RU" altLang="ru-RU" sz="2200" dirty="0" smtClean="0">
                <a:latin typeface="Times New Roman"/>
                <a:cs typeface="Times New Roman"/>
              </a:rPr>
            </a:br>
            <a:r>
              <a:rPr lang="ru-RU" altLang="ru-RU" sz="2200" dirty="0" smtClean="0">
                <a:latin typeface="Times New Roman"/>
                <a:cs typeface="Times New Roman"/>
              </a:rPr>
              <a:t> 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По количеству участников </a:t>
            </a:r>
            <a:r>
              <a:rPr lang="ru-RU" altLang="ru-RU" sz="2200" dirty="0" smtClean="0">
                <a:latin typeface="Times New Roman"/>
                <a:cs typeface="Times New Roman"/>
              </a:rPr>
              <a:t>– групповой.</a:t>
            </a:r>
            <a:r>
              <a:rPr lang="ru-RU" altLang="ru-RU" sz="3600" dirty="0" smtClean="0">
                <a:latin typeface="Times New Roman"/>
                <a:cs typeface="Times New Roman"/>
              </a:rPr>
              <a:t/>
            </a:r>
            <a:br>
              <a:rPr lang="ru-RU" altLang="ru-RU" sz="3600" dirty="0" smtClean="0">
                <a:latin typeface="Times New Roman"/>
                <a:cs typeface="Times New Roman"/>
              </a:rPr>
            </a:b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1822833"/>
            <a:ext cx="7740073" cy="144810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Научная новизна</a:t>
            </a:r>
            <a:r>
              <a:rPr lang="ru-RU" sz="2200" dirty="0">
                <a:solidFill>
                  <a:schemeClr val="bg2"/>
                </a:solidFill>
              </a:rPr>
              <a:t> </a:t>
            </a:r>
            <a:r>
              <a:rPr lang="ru-RU" sz="2200" dirty="0" smtClean="0">
                <a:solidFill>
                  <a:schemeClr val="bg2"/>
                </a:solidFill>
              </a:rPr>
              <a:t> </a:t>
            </a:r>
            <a:r>
              <a:rPr lang="ru-RU" sz="2200" dirty="0">
                <a:solidFill>
                  <a:schemeClr val="bg2"/>
                </a:solidFill>
              </a:rPr>
              <a:t>обусловлена тем, что в нем предпринята попытка поиска путей для решения  проблемы сохранения бурятского языка.</a:t>
            </a:r>
            <a:br>
              <a:rPr lang="ru-RU" sz="2200" dirty="0">
                <a:solidFill>
                  <a:schemeClr val="bg2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Практическое применение:</a:t>
            </a:r>
            <a:r>
              <a:rPr lang="ru-RU" sz="2200" b="1" dirty="0">
                <a:solidFill>
                  <a:schemeClr val="bg2"/>
                </a:solidFill>
              </a:rPr>
              <a:t> </a:t>
            </a:r>
            <a:r>
              <a:rPr lang="ru-RU" sz="2200" dirty="0">
                <a:solidFill>
                  <a:schemeClr val="bg2"/>
                </a:solidFill>
              </a:rPr>
              <a:t> данную работу можно использовать при изучении проблемы сохранения языка, поиске путей возрождения бурятского языка.</a:t>
            </a:r>
            <a:r>
              <a:rPr lang="ru-RU" dirty="0">
                <a:solidFill>
                  <a:schemeClr val="bg2"/>
                </a:solidFill>
              </a:rPr>
              <a:t/>
            </a:r>
            <a:br>
              <a:rPr lang="ru-RU" dirty="0">
                <a:solidFill>
                  <a:schemeClr val="bg2"/>
                </a:solidFill>
              </a:rPr>
            </a:b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04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00364" y="1822833"/>
            <a:ext cx="7934035" cy="14481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Мы попытались узнать, владеют ли школьники и их родители  родным бурятским зыком;  почему язык </a:t>
            </a:r>
            <a:r>
              <a:rPr lang="ru-RU" sz="4000" dirty="0" err="1" smtClean="0">
                <a:solidFill>
                  <a:schemeClr val="tx1"/>
                </a:solidFill>
              </a:rPr>
              <a:t>находится</a:t>
            </a:r>
            <a:r>
              <a:rPr lang="ru-RU" sz="4000" dirty="0" err="1" smtClean="0">
                <a:solidFill>
                  <a:schemeClr val="bg2"/>
                </a:solidFill>
              </a:rPr>
              <a:t>Почему</a:t>
            </a:r>
            <a:r>
              <a:rPr lang="ru-RU" sz="4000" dirty="0" smtClean="0">
                <a:solidFill>
                  <a:schemeClr val="bg2"/>
                </a:solidFill>
              </a:rPr>
              <a:t> </a:t>
            </a:r>
            <a:r>
              <a:rPr lang="ru-RU" sz="4000" dirty="0">
                <a:solidFill>
                  <a:schemeClr val="bg2"/>
                </a:solidFill>
              </a:rPr>
              <a:t>мы не умеем говорить на родном языке?</a:t>
            </a:r>
            <a:br>
              <a:rPr lang="ru-RU" sz="4000" dirty="0">
                <a:solidFill>
                  <a:schemeClr val="bg2"/>
                </a:solidFill>
              </a:rPr>
            </a:br>
            <a:r>
              <a:rPr lang="ru-RU" sz="4000" dirty="0">
                <a:solidFill>
                  <a:schemeClr val="bg2"/>
                </a:solidFill>
              </a:rPr>
              <a:t>Что нужно делать, чтобы сохранить бурятский язык?</a:t>
            </a:r>
            <a:br>
              <a:rPr lang="ru-RU" sz="4000" dirty="0">
                <a:solidFill>
                  <a:schemeClr val="bg2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на </a:t>
            </a:r>
            <a:r>
              <a:rPr lang="ru-RU" sz="4000" dirty="0">
                <a:solidFill>
                  <a:schemeClr val="tx1"/>
                </a:solidFill>
              </a:rPr>
              <a:t>грани исчезновения  и ответить </a:t>
            </a:r>
            <a:r>
              <a:rPr lang="ru-RU" sz="4000" dirty="0" smtClean="0">
                <a:solidFill>
                  <a:schemeClr val="tx1"/>
                </a:solidFill>
              </a:rPr>
              <a:t>на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50700" y="1561533"/>
            <a:ext cx="5361300" cy="52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226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48157" y="294202"/>
            <a:ext cx="5657918" cy="319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>
                <a:latin typeface="Times New Roman"/>
                <a:cs typeface="Times New Roman"/>
              </a:rPr>
              <a:t> </a:t>
            </a: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 sz="1800" i="1"/>
              <a:t> </a:t>
            </a:r>
            <a:r>
              <a:rPr lang="ru-RU" altLang="ru-RU" sz="1600" i="1">
                <a:latin typeface="Times New Roman"/>
                <a:cs typeface="Times New Roman"/>
              </a:rPr>
              <a:t> </a:t>
            </a:r>
            <a:r>
              <a:rPr lang="ru-RU" altLang="ru-RU" sz="1800" b="1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1800" b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alt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«Монолингвальная </a:t>
            </a:r>
          </a:p>
          <a:p>
            <a:pPr lvl="0">
              <a:defRPr/>
            </a:pPr>
            <a:r>
              <a:rPr lang="ru-RU" alt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речевая среда </a:t>
            </a:r>
          </a:p>
          <a:p>
            <a:pPr lvl="0">
              <a:defRPr/>
            </a:pPr>
            <a:r>
              <a:rPr lang="ru-RU" alt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в воспитании </a:t>
            </a:r>
          </a:p>
          <a:p>
            <a:pPr lvl="0">
              <a:defRPr/>
            </a:pPr>
            <a:r>
              <a:rPr lang="ru-RU" alt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поликультурности </a:t>
            </a:r>
          </a:p>
          <a:p>
            <a:pPr lvl="0">
              <a:defRPr/>
            </a:pPr>
            <a:r>
              <a:rPr lang="ru-RU" alt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у дошкольников»</a:t>
            </a:r>
            <a:r>
              <a:rPr lang="ru-RU" altLang="ru-RU" sz="3200" b="1">
                <a:latin typeface="Times New Roman"/>
                <a:cs typeface="Times New Roman"/>
              </a:rPr>
              <a:t>.</a:t>
            </a:r>
            <a:endParaRPr lang="ru-RU" sz="3200"/>
          </a:p>
        </p:txBody>
      </p:sp>
      <p:pic>
        <p:nvPicPr>
          <p:cNvPr id="6" name="Рисунок 5" descr="C:\Users\Админ\Desktop\фотографии для проекта\DSCF2322.JPG"/>
          <p:cNvPicPr/>
          <p:nvPr/>
        </p:nvPicPr>
        <p:blipFill rotWithShape="1">
          <a:blip r:embed="rId2">
            <a:lum/>
          </a:blip>
          <a:srcRect l="14840" t="11460" r="7030"/>
          <a:stretch>
            <a:fillRect/>
          </a:stretch>
        </p:blipFill>
        <p:spPr>
          <a:xfrm>
            <a:off x="4425538" y="797229"/>
            <a:ext cx="4238520" cy="389607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/>
        </p:nvSpPr>
        <p:spPr>
          <a:xfrm>
            <a:off x="3812800" y="2202650"/>
            <a:ext cx="1395600" cy="5176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 sz="23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</p:txBody>
      </p:sp>
      <p:sp>
        <p:nvSpPr>
          <p:cNvPr id="212" name="Google Shape;212;p20"/>
          <p:cNvSpPr txBox="1"/>
          <p:nvPr/>
        </p:nvSpPr>
        <p:spPr>
          <a:xfrm>
            <a:off x="777500" y="1288975"/>
            <a:ext cx="2432100" cy="34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 sz="148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13" name="Google Shape;213;p20"/>
          <p:cNvSpPr txBox="1"/>
          <p:nvPr/>
        </p:nvSpPr>
        <p:spPr>
          <a:xfrm>
            <a:off x="5811600" y="1106725"/>
            <a:ext cx="2432100" cy="33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6070031" y="3127807"/>
            <a:ext cx="2432100" cy="3449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 sz="148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15" name="Google Shape;215;p20"/>
          <p:cNvSpPr txBox="1"/>
          <p:nvPr/>
        </p:nvSpPr>
        <p:spPr>
          <a:xfrm>
            <a:off x="817450" y="3142575"/>
            <a:ext cx="2432100" cy="3492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en-US" sz="1480" b="1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18" name="Рисунок 217" descr="C:\Users\Админ\Desktop\фотографии для проекта\DSCF2329.JPG"/>
          <p:cNvPicPr/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221923" y="229305"/>
            <a:ext cx="3768670" cy="30244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219" name="Рисунок 218" descr="C:\Users\Админ\Desktop\фотографии для проекта\DSCF2326.JPG"/>
          <p:cNvPicPr/>
          <p:nvPr/>
        </p:nvPicPr>
        <p:blipFill rotWithShape="1">
          <a:blip r:embed="rId4">
            <a:lum/>
          </a:blip>
          <a:stretch>
            <a:fillRect/>
          </a:stretch>
        </p:blipFill>
        <p:spPr>
          <a:xfrm>
            <a:off x="4191819" y="1331969"/>
            <a:ext cx="4243777" cy="3316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572655" y="932873"/>
            <a:ext cx="7813963" cy="170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Font typeface="Arial"/>
              <a:buNone/>
              <a:defRPr/>
            </a:pPr>
            <a:r>
              <a:rPr lang="ru-RU" alt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Цель проекта: </a:t>
            </a:r>
          </a:p>
          <a:p>
            <a:pPr lvl="0" algn="ctr" eaLnBrk="1" hangingPunct="1">
              <a:buFont typeface="Arial"/>
              <a:buNone/>
              <a:defRPr/>
            </a:pPr>
            <a:endParaRPr lang="ru-RU" altLang="ru-RU">
              <a:solidFill>
                <a:schemeClr val="accent2"/>
              </a:solidFill>
            </a:endParaRPr>
          </a:p>
          <a:p>
            <a:pPr lvl="0" algn="ctr" eaLnBrk="1" hangingPunct="1">
              <a:buFont typeface="Arial"/>
              <a:buNone/>
              <a:defRPr/>
            </a:pPr>
            <a:r>
              <a:rPr lang="ru-RU" altLang="ru-RU"/>
              <a:t>Создание монолингвальной этнокультурной речевой среды на бурятском языке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 sz="1800" i="1"/>
              <a:t> </a:t>
            </a:r>
            <a:r>
              <a:rPr lang="ru-RU" altLang="ru-RU" sz="1600" i="1">
                <a:latin typeface="Times New Roman"/>
                <a:cs typeface="Times New Roman"/>
              </a:rPr>
              <a:t> </a:t>
            </a:r>
            <a:r>
              <a:rPr lang="ru-RU" altLang="ru-RU" sz="1800" b="1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altLang="ru-RU" sz="1800" b="1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altLang="ru-RU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6" name="Рисунок 5" descr="C:\Users\Админ\Desktop\фотографии для проекта\DSCF2326.JPG"/>
          <p:cNvPicPr/>
          <p:nvPr/>
        </p:nvPicPr>
        <p:blipFill rotWithShape="1">
          <a:blip r:embed="rId2">
            <a:lum/>
          </a:blip>
          <a:stretch>
            <a:fillRect/>
          </a:stretch>
        </p:blipFill>
        <p:spPr>
          <a:xfrm>
            <a:off x="1888098" y="1693772"/>
            <a:ext cx="5550695" cy="3316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a="http://schemas.openxmlformats.org/drawingml/2006/main" name="Сдвиг">
  <a:themeElements>
    <a:clrScheme name="Сдвиг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1118</Words>
  <Application>Show</Application>
  <PresentationFormat>Экран (16:9)</PresentationFormat>
  <Paragraphs>463</Paragraphs>
  <Slides>30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Сдвиг</vt:lpstr>
      <vt:lpstr>МАОУ «Таптанайская средняя общеобразовательная школа»  ПРОЕКТ: «Инновационный подход к реализации этнокультурного компонента в образовательном и воспитательном процессе»</vt:lpstr>
      <vt:lpstr>Актуальность: Бурятский язык является культурным достоянием, живым и великим наследием предков. И,  как любая драгоценность в мировой сокровищнице культуры, бурятский язык и его изучение заслуживает бережного отношения и всемирной поддержки. В настоящее время бурятский язык признан ЮНЕСКО одним из вымирающих языков. Снижение уровня знания бурятского языка несет угрозу самому существованию бурятского этноса.      </vt:lpstr>
      <vt:lpstr>   </vt:lpstr>
      <vt:lpstr>Участники проекта: дети дошкольного, школьного возраста;  воспитатели; учителя; тренера;  родители. Тип проекта – творческий.  По продолжительности – долгосрочный.   По количеству участников – групповой.     </vt:lpstr>
      <vt:lpstr>Научная новизна  обусловлена тем, что в нем предпринята попытка поиска путей для решения  проблемы сохранения бурятского языка. Практическое применение:  данную работу можно использовать при изучении проблемы сохранения языка, поиске путей возрождения бурятского языка. </vt:lpstr>
      <vt:lpstr>Мы попытались узнать, владеют ли школьники и их родители  родным бурятским зыком;  почему язык находитсяПочему мы не умеем говорить на родном языке? Что нужно делать, чтобы сохранить бурятский язык? на грани исчезновения  и ответить на</vt:lpstr>
      <vt:lpstr>Слайд 7</vt:lpstr>
      <vt:lpstr>Слайд 8</vt:lpstr>
      <vt:lpstr>Слайд 9</vt:lpstr>
      <vt:lpstr>Цифровые образовательные ресурсы как механизм интеграции национальной культуры в содержание предметных областей</vt:lpstr>
      <vt:lpstr>Задачи:</vt:lpstr>
      <vt:lpstr>Слайд 12</vt:lpstr>
      <vt:lpstr>Слайд 13</vt:lpstr>
      <vt:lpstr>Слайд 14</vt:lpstr>
      <vt:lpstr>Информационный банк интерактивного содержания по бурятскому языку</vt:lpstr>
      <vt:lpstr>Электронные издания контроля</vt:lpstr>
      <vt:lpstr>ЦОР с текстовой информацией </vt:lpstr>
      <vt:lpstr>ЦОР с текстовой информацией </vt:lpstr>
      <vt:lpstr>ЦОР с визуальной информацией</vt:lpstr>
      <vt:lpstr>ЦОР с визуальной информацией</vt:lpstr>
      <vt:lpstr>ЦОР с текстовой информацией </vt:lpstr>
      <vt:lpstr>ЦОР с визуальной информацией</vt:lpstr>
      <vt:lpstr>ЦОР с аудио- и видеоинформацией </vt:lpstr>
      <vt:lpstr>ЦОР с аудио- и видеоинформацией </vt:lpstr>
      <vt:lpstr>Слайд 25</vt:lpstr>
      <vt:lpstr>Слайд 26</vt:lpstr>
      <vt:lpstr> </vt:lpstr>
      <vt:lpstr> Ожидаемые результаты 1)содержательный образовательно-воспитательный досуг, в котором сформируется познавательный и творческий интерес детей  2)Ожидаемый результат от педагога представляется в формах: методических рекомендаций, разработок занятий, планов, авторской программы, методов и приемов, разработанной в совокупности условий, выпуски газет, фотоальбомов и пр. 3)продукты деятельности учащихся: рисунки, поделки , коллекции, выставки, тексты сочинений, рабочие тетради и др. </vt:lpstr>
      <vt:lpstr>Слайд 29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Синтез традиций и инноваций-условие высокого качества образования</dc:title>
  <dc:creator>q</dc:creator>
  <cp:lastModifiedBy>wp210809-4</cp:lastModifiedBy>
  <cp:revision>32</cp:revision>
  <dcterms:modified xsi:type="dcterms:W3CDTF">2023-06-02T01:11:41Z</dcterms:modified>
  <cp:version/>
</cp:coreProperties>
</file>